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6858000" cy="9906000" type="A4"/>
  <p:notesSz cx="6761163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5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3420" y="114"/>
      </p:cViewPr>
      <p:guideLst>
        <p:guide orient="horz" pos="3165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2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16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64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92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49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97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83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67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87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6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73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l="-10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0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514350" rtl="0" eaLnBrk="1" latinLnBrk="1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openxmlformats.org/officeDocument/2006/relationships/image" Target="../media/image10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12" Type="http://schemas.openxmlformats.org/officeDocument/2006/relationships/hyperlink" Target="http://www.google.co.kr/url?sa=i&amp;rct=j&amp;q=&amp;esrc=s&amp;source=images&amp;cd=&amp;cad=rja&amp;uact=8&amp;ved=0ahUKEwjwrOiNlZfLAhVhYKYKHRoJB3kQjRwIBw&amp;url=http://iconbug.com/detail/icon/1507/red-letter-a/&amp;bvm=bv.115339255,d.dGY&amp;psig=AFQjCNE3VPIf_yiZMgljKiqIZv7nShfUHg&amp;ust=1456635579174493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12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6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11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기도이란 무엇인가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44484" y="3258181"/>
            <a:ext cx="6165470" cy="4885868"/>
            <a:chOff x="196538" y="1231261"/>
            <a:chExt cx="6165470" cy="4885868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165470" cy="4823562"/>
              <a:chOff x="544510" y="788923"/>
              <a:chExt cx="6165470" cy="5076656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기도란 무엇인가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?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52460"/>
                <a:ext cx="6165470" cy="4713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믿는 사람들의 기도와 다른 종교를 믿는 사람들의 기도는 그 의미 자체가 다르다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다른 종교를 믿는 사람들의 기도는 자신의 욕심과 소원을 위한 것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그러므로 다른 종교를 믿는 것은 타락한 인간의 본성에서 나오는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사람들이 섬기는 신이란 중요한 존재가 아님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믿는 사람들의 기도는 오직 하나님의 뜻 가운데 그분께 나아가는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그러므로 하나님을 믿는 사람들의 기도는 인간의 본성으로는 불가능한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참된 기도는 하나님을 향하여 그리스도를 믿는 자들이 그리스도의 이름으로 할 수 있는 것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기도는 하나님의 자녀라는 표지이자 증거라는 뜻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당신 백성에게 기도를 통해 복을 주신다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기도는 복의 통로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복은 단순히 물질적인 부유함만을 의미하지 않는다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복은 인간이 창조된 목적인 하나님을 섬기며 그 가운데서 기쁨을 영원히 누리는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복을 받은 자들은 물질적 부유함을 받을 수도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받지 않을 수도 있는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복을 구하는 방법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피조물인 자신의 처지를 인정하는 것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나의 모든 필요와 기쁨을 주실 수 있는 분은 오직 하나님 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은혜를 구하기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성령님을 의지하기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성령님은 하나님의 말씀을 배우게 하시고 기억하게 하셔서 바른 기도를 드리게 하심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우리의 처지에서 가장 필요한 것이 무엇인지 알게 하셔서 이를 위해 기도하게 하심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553750" y="1357152"/>
            <a:ext cx="5867400" cy="1553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23059" y="1055386"/>
            <a:ext cx="5582085" cy="704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오늘부터 우리는 주님이 가르쳐주신 기도</a:t>
            </a:r>
            <a:r>
              <a:rPr lang="en-US" altLang="ko-KR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즉 주기도문을 배우게 됩니다</a:t>
            </a:r>
            <a:r>
              <a:rPr lang="en-US" altLang="ko-KR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그에 앞서서 기도의 일반적인 의미를 생각해 봅시다</a:t>
            </a:r>
            <a:r>
              <a:rPr lang="en-US" altLang="ko-KR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그렇다면</a:t>
            </a:r>
            <a:r>
              <a:rPr lang="en-US" altLang="ko-KR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…. </a:t>
            </a:r>
            <a:r>
              <a:rPr lang="ko-KR" altLang="en-US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기도란 무엇일까요</a:t>
            </a:r>
            <a:r>
              <a:rPr lang="en-US" altLang="ko-KR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? </a:t>
            </a:r>
            <a:r>
              <a:rPr lang="ko-KR" altLang="en-US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각자가 생각하는 기도를 말해 봅시다</a:t>
            </a:r>
            <a:r>
              <a:rPr lang="en-US" altLang="ko-KR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39674" y="8281627"/>
            <a:ext cx="3993401" cy="1184929"/>
            <a:chOff x="196538" y="1231261"/>
            <a:chExt cx="3993401" cy="1184929"/>
          </a:xfrm>
        </p:grpSpPr>
        <p:grpSp>
          <p:nvGrpSpPr>
            <p:cNvPr id="18" name="그룹 17"/>
            <p:cNvGrpSpPr/>
            <p:nvPr/>
          </p:nvGrpSpPr>
          <p:grpSpPr>
            <a:xfrm>
              <a:off x="196538" y="1293567"/>
              <a:ext cx="3993401" cy="1122623"/>
              <a:chOff x="544510" y="788923"/>
              <a:chExt cx="3993401" cy="1181528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기도와 관련된 성경 말씀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4510" y="1144440"/>
                <a:ext cx="3993401" cy="826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살전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5:17-18                                           2.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눅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11:9-10, 13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8:26                                                  </a:t>
                </a:r>
                <a:r>
                  <a:rPr lang="en-US" altLang="ko-KR" sz="7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약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1:5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5.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요일 </a:t>
                </a:r>
                <a:r>
                  <a:rPr lang="en-US" altLang="ko-KR" sz="1000" b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5:14                                                6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145:18-20</a:t>
                </a: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5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6-1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6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(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하나님의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나라가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임하옵시며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(2)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314549" cy="8386903"/>
            <a:chOff x="196538" y="1231261"/>
            <a:chExt cx="6314549" cy="8386903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314549" cy="8324597"/>
              <a:chOff x="544510" y="788923"/>
              <a:chExt cx="6314549" cy="8761390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 나라의 건설 과정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(2)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2"/>
                <a:ext cx="6314549" cy="8405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이미 임한 하나님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예수님의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초림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사단의 패배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성도들은 죄와 죽음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사단의 노예에서 해방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부활하신 예수님은 승천하시면서 이 땅에 하나님 나라의 백성들로 이뤄진 </a:t>
                </a:r>
                <a:r>
                  <a:rPr lang="en-US" altLang="ko-KR" sz="1200" b="1" u="sng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200" b="1" u="sng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</a:t>
                </a:r>
                <a:r>
                  <a:rPr lang="en-US" altLang="ko-KR" sz="1200" b="1" u="sng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세우심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지금도 건설되고 있는 하나님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 시대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 승천 후부터 재림 전까지의 시대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우리가 살고 있는 지금 이 시대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 시대는 하나님 나라 건설의 시대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 시대에 하나님 나라는 어떻게 건설되고 있는가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전도와 세계선교를 통한 하나님 나라 건설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우리 주변과 전 세계에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복음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을 전하는 것이 하나님 나라 건설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우리 주변과 전 세계에 전할 복음의 내용을 생각해 봅시다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 __________________________________________________________________________________________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 __________________________________________________________________________________________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 나라가 건설되는 동안 성도는 성화를 겪음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성도의 성화란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?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회심한 성도가 하나님 백성다운 모습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즉 거룩한 모습으로 조금씩 변하는 과정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회심하여 하나님을 믿는 자들이 죄를 버리고 하나님 말씀에 순종하며 살려는 자세와 행동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성도의 성화는 성령님이 성도의 심령 안에 내주하실 때 시작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14:17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성령의 열매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5:22-23): __________________________________________________________________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성령의 열매가 아닌 육체의 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5:19-21)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참된 성화란 하나님 나라에 들어간 자들이 예수님을 왕으로 모시고 하나님 말씀에 순종하며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 나라 백성다운 삶의 열매를 맺는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92"/>
          <p:cNvGrpSpPr>
            <a:grpSpLocks/>
          </p:cNvGrpSpPr>
          <p:nvPr/>
        </p:nvGrpSpPr>
        <p:grpSpPr bwMode="auto">
          <a:xfrm>
            <a:off x="535846" y="1569128"/>
            <a:ext cx="5554753" cy="2362132"/>
            <a:chOff x="554" y="516"/>
            <a:chExt cx="5240" cy="2044"/>
          </a:xfrm>
        </p:grpSpPr>
        <p:grpSp>
          <p:nvGrpSpPr>
            <p:cNvPr id="16" name="Group 188"/>
            <p:cNvGrpSpPr>
              <a:grpSpLocks/>
            </p:cNvGrpSpPr>
            <p:nvPr/>
          </p:nvGrpSpPr>
          <p:grpSpPr bwMode="auto">
            <a:xfrm>
              <a:off x="554" y="516"/>
              <a:ext cx="5240" cy="2044"/>
              <a:chOff x="811" y="878"/>
              <a:chExt cx="4625" cy="1804"/>
            </a:xfrm>
          </p:grpSpPr>
          <p:pic>
            <p:nvPicPr>
              <p:cNvPr id="24" name="Picture 183" descr="Untitled-1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" y="948"/>
                <a:ext cx="1499" cy="1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84" descr="Untitled-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8" y="934"/>
                <a:ext cx="1499" cy="1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85" descr="Untitled-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8" y="878"/>
                <a:ext cx="1558" cy="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86" descr="Untitled-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1744">
                <a:off x="1817" y="2094"/>
                <a:ext cx="966" cy="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87" descr="Untitled-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84380">
                <a:off x="3403" y="2038"/>
                <a:ext cx="966" cy="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 Box 189"/>
            <p:cNvSpPr txBox="1">
              <a:spLocks noChangeArrowheads="1"/>
            </p:cNvSpPr>
            <p:nvPr/>
          </p:nvSpPr>
          <p:spPr bwMode="gray">
            <a:xfrm>
              <a:off x="666" y="743"/>
              <a:ext cx="1267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lang="ko-KR" altLang="en-US" sz="1100" dirty="0" smtClean="0">
                  <a:solidFill>
                    <a:schemeClr val="bg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이미 임한 </a:t>
              </a:r>
              <a:endParaRPr lang="en-US" altLang="ko-KR" sz="11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  <a:p>
              <a:pPr algn="ctr" eaLnBrk="0" latinLnBrk="0" hangingPunct="0"/>
              <a:r>
                <a:rPr lang="ko-KR" altLang="en-US" sz="1100" dirty="0" smtClean="0">
                  <a:solidFill>
                    <a:schemeClr val="bg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나라</a:t>
              </a:r>
              <a:endParaRPr kumimoji="0" lang="en-US" altLang="ko-KR" sz="1100" b="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sp>
          <p:nvSpPr>
            <p:cNvPr id="21" name="Text Box 190"/>
            <p:cNvSpPr txBox="1">
              <a:spLocks noChangeArrowheads="1"/>
            </p:cNvSpPr>
            <p:nvPr/>
          </p:nvSpPr>
          <p:spPr bwMode="gray">
            <a:xfrm>
              <a:off x="2540" y="740"/>
              <a:ext cx="1267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lang="ko-KR" altLang="en-US" sz="1100" dirty="0" smtClean="0">
                  <a:solidFill>
                    <a:schemeClr val="bg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건설되고 있는</a:t>
              </a:r>
              <a:endParaRPr lang="en-US" altLang="ko-KR" sz="11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  <a:p>
              <a:pPr algn="ctr" eaLnBrk="0" latinLnBrk="0" hangingPunct="0"/>
              <a:r>
                <a:rPr kumimoji="0" lang="ko-KR" altLang="en-US" sz="1100" b="0" dirty="0" smtClean="0">
                  <a:solidFill>
                    <a:schemeClr val="bg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나라</a:t>
              </a:r>
              <a:endParaRPr kumimoji="0" lang="en-US" altLang="ko-KR" sz="1100" b="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4538" y="2561617"/>
            <a:ext cx="114326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- </a:t>
            </a:r>
            <a:r>
              <a:rPr lang="ko-KR" altLang="en-US" sz="1050" dirty="0" smtClean="0"/>
              <a:t>예수님의 </a:t>
            </a:r>
            <a:r>
              <a:rPr lang="ko-KR" altLang="en-US" sz="1050" dirty="0" err="1" smtClean="0"/>
              <a:t>초림</a:t>
            </a:r>
            <a:endParaRPr lang="en-US" altLang="ko-KR" sz="1050" dirty="0" smtClean="0"/>
          </a:p>
          <a:p>
            <a:r>
              <a:rPr lang="en-US" altLang="ko-KR" sz="1050" dirty="0" smtClean="0"/>
              <a:t>- </a:t>
            </a:r>
            <a:r>
              <a:rPr lang="ko-KR" altLang="en-US" sz="1050" dirty="0" smtClean="0"/>
              <a:t>사단의 패배</a:t>
            </a:r>
            <a:r>
              <a:rPr lang="en-US" altLang="ko-KR" sz="1050" dirty="0" smtClean="0"/>
              <a:t/>
            </a:r>
            <a:br>
              <a:rPr lang="en-US" altLang="ko-KR" sz="1050" dirty="0" smtClean="0"/>
            </a:br>
            <a:r>
              <a:rPr lang="en-US" altLang="ko-KR" sz="1050" dirty="0" smtClean="0"/>
              <a:t>- </a:t>
            </a:r>
            <a:r>
              <a:rPr lang="ko-KR" altLang="en-US" sz="1050" dirty="0" smtClean="0"/>
              <a:t>성도의 해방</a:t>
            </a:r>
            <a:endParaRPr lang="ko-KR" alt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2680911" y="2498360"/>
            <a:ext cx="127791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- </a:t>
            </a:r>
            <a:r>
              <a:rPr lang="ko-KR" altLang="en-US" sz="1050" dirty="0" smtClean="0"/>
              <a:t>교회의 시대</a:t>
            </a:r>
            <a:r>
              <a:rPr lang="en-US" altLang="ko-KR" sz="1050" dirty="0" smtClean="0"/>
              <a:t/>
            </a:r>
            <a:br>
              <a:rPr lang="en-US" altLang="ko-KR" sz="1050" dirty="0" smtClean="0"/>
            </a:br>
            <a:r>
              <a:rPr lang="en-US" altLang="ko-KR" sz="1050" dirty="0" smtClean="0"/>
              <a:t>- </a:t>
            </a:r>
            <a:r>
              <a:rPr lang="ko-KR" altLang="en-US" sz="1050" dirty="0" smtClean="0"/>
              <a:t>천국복음의 전파</a:t>
            </a:r>
            <a:r>
              <a:rPr lang="en-US" altLang="ko-KR" sz="1050" dirty="0" smtClean="0"/>
              <a:t/>
            </a:r>
            <a:br>
              <a:rPr lang="en-US" altLang="ko-KR" sz="1050" dirty="0" smtClean="0"/>
            </a:br>
            <a:r>
              <a:rPr lang="en-US" altLang="ko-KR" sz="1050" dirty="0" smtClean="0"/>
              <a:t>- </a:t>
            </a:r>
            <a:r>
              <a:rPr lang="ko-KR" altLang="en-US" sz="1050" dirty="0" smtClean="0"/>
              <a:t>성도의 성화과정</a:t>
            </a:r>
            <a:endParaRPr lang="ko-KR" altLang="en-US" sz="1050" dirty="0"/>
          </a:p>
        </p:txBody>
      </p:sp>
      <p:sp>
        <p:nvSpPr>
          <p:cNvPr id="31" name="Text Box 190"/>
          <p:cNvSpPr txBox="1">
            <a:spLocks noChangeArrowheads="1"/>
          </p:cNvSpPr>
          <p:nvPr/>
        </p:nvSpPr>
        <p:spPr bwMode="gray">
          <a:xfrm>
            <a:off x="4505428" y="1835799"/>
            <a:ext cx="13431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latinLnBrk="0" hangingPunct="0"/>
            <a:r>
              <a:rPr lang="ko-KR" altLang="en-US" sz="11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완성될</a:t>
            </a:r>
            <a:endParaRPr lang="en-US" altLang="ko-KR" sz="1100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 eaLnBrk="0" latinLnBrk="0" hangingPunct="0"/>
            <a:r>
              <a:rPr kumimoji="0" lang="ko-KR" altLang="en-US" sz="1100" b="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하나님 나라</a:t>
            </a:r>
            <a:endParaRPr kumimoji="0" lang="en-US" altLang="ko-KR" sz="1100" b="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69778" y="2519400"/>
            <a:ext cx="150874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rgbClr val="FFFF00"/>
                </a:solidFill>
              </a:rPr>
              <a:t> - </a:t>
            </a:r>
            <a:r>
              <a:rPr lang="ko-KR" altLang="en-US" sz="1050" dirty="0" smtClean="0">
                <a:solidFill>
                  <a:srgbClr val="FFFF00"/>
                </a:solidFill>
              </a:rPr>
              <a:t>예수님의 재림</a:t>
            </a:r>
            <a:r>
              <a:rPr lang="en-US" altLang="ko-KR" sz="1050" dirty="0" smtClean="0">
                <a:solidFill>
                  <a:srgbClr val="FFFF00"/>
                </a:solidFill>
              </a:rPr>
              <a:t> </a:t>
            </a:r>
            <a:br>
              <a:rPr lang="en-US" altLang="ko-KR" sz="1050" dirty="0" smtClean="0">
                <a:solidFill>
                  <a:srgbClr val="FFFF00"/>
                </a:solidFill>
              </a:rPr>
            </a:br>
            <a:r>
              <a:rPr lang="en-US" altLang="ko-KR" sz="1050" dirty="0" smtClean="0">
                <a:solidFill>
                  <a:srgbClr val="FFFF00"/>
                </a:solidFill>
              </a:rPr>
              <a:t> - </a:t>
            </a:r>
            <a:r>
              <a:rPr lang="ko-KR" altLang="en-US" sz="1050" dirty="0" smtClean="0">
                <a:solidFill>
                  <a:srgbClr val="FFFF00"/>
                </a:solidFill>
              </a:rPr>
              <a:t>사단의 완전한 패배</a:t>
            </a:r>
            <a:endParaRPr lang="en-US" altLang="ko-KR" sz="1050" dirty="0" smtClean="0">
              <a:solidFill>
                <a:srgbClr val="FFFF00"/>
              </a:solidFill>
            </a:endParaRPr>
          </a:p>
          <a:p>
            <a:r>
              <a:rPr lang="en-US" altLang="ko-KR" sz="1050" dirty="0" smtClean="0">
                <a:solidFill>
                  <a:srgbClr val="FFFF00"/>
                </a:solidFill>
              </a:rPr>
              <a:t> - </a:t>
            </a:r>
            <a:r>
              <a:rPr lang="ko-KR" altLang="en-US" sz="1050" dirty="0" smtClean="0">
                <a:solidFill>
                  <a:srgbClr val="FFFF00"/>
                </a:solidFill>
              </a:rPr>
              <a:t>성도의 영화</a:t>
            </a:r>
            <a:r>
              <a:rPr lang="en-US" altLang="ko-KR" sz="1050" dirty="0" smtClean="0">
                <a:solidFill>
                  <a:srgbClr val="FFFF00"/>
                </a:solidFill>
              </a:rPr>
              <a:t> </a:t>
            </a:r>
            <a:endParaRPr lang="ko-KR" altLang="en-US" sz="1050" dirty="0">
              <a:solidFill>
                <a:srgbClr val="FFFF00"/>
              </a:solidFill>
            </a:endParaRPr>
          </a:p>
        </p:txBody>
      </p:sp>
      <p:pic>
        <p:nvPicPr>
          <p:cNvPr id="33" name="Picture 239" descr="Untitled-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78" y="9166243"/>
            <a:ext cx="1404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0" descr="Untitled-1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00" y="9153600"/>
            <a:ext cx="1404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1" descr="Untitled-1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84" y="9153600"/>
            <a:ext cx="1656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4150" y="9219243"/>
            <a:ext cx="939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죄인의 회심</a:t>
            </a:r>
            <a:endParaRPr lang="ko-KR" alt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58483" y="9200336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순종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성화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280649" y="9200336"/>
            <a:ext cx="1640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FFFF00"/>
                </a:solidFill>
              </a:rPr>
              <a:t>삶의 열매</a:t>
            </a:r>
            <a:r>
              <a:rPr lang="en-US" altLang="ko-KR" sz="1100" dirty="0" smtClean="0">
                <a:solidFill>
                  <a:srgbClr val="FFFF00"/>
                </a:solidFill>
              </a:rPr>
              <a:t>(</a:t>
            </a:r>
            <a:r>
              <a:rPr lang="ko-KR" altLang="en-US" sz="1100" dirty="0" smtClean="0">
                <a:solidFill>
                  <a:srgbClr val="FFFF00"/>
                </a:solidFill>
              </a:rPr>
              <a:t>성령의 열매</a:t>
            </a:r>
            <a:r>
              <a:rPr lang="en-US" altLang="ko-KR" sz="1100" dirty="0" smtClean="0">
                <a:solidFill>
                  <a:srgbClr val="FFFF00"/>
                </a:solidFill>
              </a:rPr>
              <a:t>)</a:t>
            </a:r>
            <a:endParaRPr lang="ko-KR" altLang="en-US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6-2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6. (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하나님의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 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나라가 </a:t>
              </a:r>
              <a:r>
                <a:rPr lang="ko-KR" altLang="en-US" sz="105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임하옵시며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(2) 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495800" y="9200117"/>
              <a:ext cx="1356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로마서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14:17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984440" y="6066106"/>
          <a:ext cx="5548125" cy="131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아직 완성되지 않은 하나님 나라에서 사는 천국 시민입니다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따라서 패배한 사단과 그 추종자들의 공격을 정치적으로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사회적으로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문화적으로 받고 있습니다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그 과정에서 성도의 성화를 경험하고 있는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 성도들은 이와 같은 상황 속에서 복음이 온 세상에 전파되길 소망하고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 인내하며 예수님께서 오셔서 완성하실 하나님 나라를 기대해야 합니다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6066106"/>
            <a:ext cx="646112" cy="1310640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196538" y="1231261"/>
            <a:ext cx="6415539" cy="2812300"/>
            <a:chOff x="196538" y="1231261"/>
            <a:chExt cx="6415539" cy="2812300"/>
          </a:xfrm>
        </p:grpSpPr>
        <p:grpSp>
          <p:nvGrpSpPr>
            <p:cNvPr id="24" name="그룹 23"/>
            <p:cNvGrpSpPr/>
            <p:nvPr/>
          </p:nvGrpSpPr>
          <p:grpSpPr>
            <a:xfrm>
              <a:off x="196538" y="1293567"/>
              <a:ext cx="6415539" cy="2749994"/>
              <a:chOff x="544510" y="788923"/>
              <a:chExt cx="6415539" cy="2894285"/>
            </a:xfrm>
          </p:grpSpPr>
          <p:sp>
            <p:nvSpPr>
              <p:cNvPr id="28" name="직사각형 27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 나라의 건설 과정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(2)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44510" y="1144442"/>
                <a:ext cx="6415539" cy="2538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완성될 하나님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예수님의 재림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예수님은 승리의 왕으로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이땅에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오셔서 하나님 나라를 완성하실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사단과 사단을 추종하며 하나님을 대적한 모둔 원수들의 완전한 멸망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20:10)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성도들은 영화로운 존재들이 되어 하나님만 섬김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성도의 영화란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썩지 아니할 몸을 입은 성도들은 더 이상 죄의 유혹도 받지 않고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죄 자체를 짓지 않는 존재가 되는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오직 하나님만 섬기며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하나님만 찬양하며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하나님께 영광을 돌리며 살게 되는 것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예수님의 재림은 언제인가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예수님의 정확한 때는 아무도 모른다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24:36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다만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세계 복음화의 정도를 보면 어느 정도 종말의 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예수님의 재림의 때를 짐작할 수 있음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24:14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27" name="직사각형 26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9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7-1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7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뜻이 하늘에서 이룬 것 같이 땅에서도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이루어지이다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5872120" cy="6990365"/>
            <a:chOff x="196538" y="1231261"/>
            <a:chExt cx="5872120" cy="6990365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5872120" cy="6928059"/>
              <a:chOff x="544510" y="788923"/>
              <a:chExt cx="5872120" cy="7291572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하나님의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뜻이 하늘에서 이룬 것 같이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5872120" cy="6936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오늘 배울 하나님의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뜻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이란 무엇인가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인격적인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믿는다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知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모든 것을 아신다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전지하심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情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):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하나님은 당신께서 선택하신 백성들을 끝까지 사랑하신다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意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):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하나님은 당신께서 뜻하시고 계획하신 것을 행하신다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인격적인 하나님은 이미 창세 전에 뜻과 계획을 세우셨고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 뜻과 계획대로 지금도 일하신다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연약한 인간들이 세우는 뜻과 계획은 변경되거나 실패하기도 하지만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하나님이 세우신 뜻과 계획은 무궁하며 변경되지 않으며 실패할 수 없다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구약성경은 창세기부터 말라기까지 줄곧 이 땅에 오실 메시아를 예언하였고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신약성경은 그 예언대로 오신 메시아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곧 예수 그리스도를 증거함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그렇다면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...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뜻이란 무엇인가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뜻은 두 가지로 나뉘어진다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5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우리는 성경을 통하여 정확히 계시된 하나님의 뜻을 연구하고 배워야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성경이 정확하게 나오지 않는 하나님의 뜻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곧 감춰진 하나님의 뜻을 찾으려는 행위는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성도의 바른 태도가 아님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우리는 겸손히 우리의 무지함과 연약함을 고백하며 성경을 공부해야 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이미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에서는 하나님의 뜻이 이루어져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하나님께신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에는 밝혀진 뜻과 감춰진 뜻 모두가 이루어져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뜻이 이뤄진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에서는 천군과 천사들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전에 세상을 살다 죽은 하나님의 백성들이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오직 하나님만 찬양하고 경배하고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시편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103:21-22,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7:15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5)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그러나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!!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과는 달리 우리 살고 있는 이 땅에서 하나님의 뜻이 온전히 이루어지지 않은 상태이다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683659" y="4460282"/>
          <a:ext cx="5412342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734"/>
                <a:gridCol w="1740358"/>
                <a:gridCol w="314325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첫째</a:t>
                      </a:r>
                      <a:endParaRPr lang="ko-KR" altLang="en-US" sz="1000" b="0" dirty="0">
                        <a:latin typeface="HY엽서L" panose="02030600000101010101" pitchFamily="18" charset="-127"/>
                        <a:ea typeface="HY엽서L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계시된 하나님의 뜻</a:t>
                      </a:r>
                      <a:r>
                        <a:rPr lang="en-US" altLang="ko-KR" sz="1000" dirty="0" smtClean="0"/>
                        <a:t/>
                      </a:r>
                      <a:br>
                        <a:rPr lang="en-US" altLang="ko-KR" sz="1000" dirty="0" smtClean="0"/>
                      </a:b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밝혀진 하나님의 뜻</a:t>
                      </a:r>
                      <a:r>
                        <a:rPr lang="en-US" altLang="ko-KR" sz="1000" dirty="0" smtClean="0"/>
                        <a:t>)</a:t>
                      </a:r>
                      <a:endParaRPr lang="ko-KR" altLang="en-US" sz="1000" b="0" dirty="0">
                        <a:latin typeface="HY엽서L" panose="02030600000101010101" pitchFamily="18" charset="-127"/>
                        <a:ea typeface="HY엽서L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- </a:t>
                      </a:r>
                      <a:r>
                        <a:rPr lang="ko-KR" altLang="en-US" sz="1000" dirty="0" smtClean="0"/>
                        <a:t>하나님의 구원계획은 확실히 계시되어 있다</a:t>
                      </a:r>
                      <a:r>
                        <a:rPr lang="en-US" altLang="ko-KR" sz="1000" dirty="0" smtClean="0"/>
                        <a:t>.</a:t>
                      </a:r>
                      <a:endParaRPr lang="ko-KR" altLang="en-US" sz="1000" b="0" dirty="0">
                        <a:latin typeface="HY엽서L" panose="02030600000101010101" pitchFamily="18" charset="-127"/>
                        <a:ea typeface="HY엽서L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둘째</a:t>
                      </a:r>
                      <a:endParaRPr lang="ko-KR" altLang="en-US" sz="1000" dirty="0">
                        <a:latin typeface="HY엽서L" panose="02030600000101010101" pitchFamily="18" charset="-127"/>
                        <a:ea typeface="HY엽서L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계시되지 않은 하나님의 뜻</a:t>
                      </a:r>
                      <a:r>
                        <a:rPr lang="en-US" altLang="ko-KR" sz="1000" dirty="0" smtClean="0"/>
                        <a:t/>
                      </a:r>
                      <a:br>
                        <a:rPr lang="en-US" altLang="ko-KR" sz="1000" dirty="0" smtClean="0"/>
                      </a:b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감춰진 하나님의 뜻</a:t>
                      </a:r>
                      <a:r>
                        <a:rPr lang="en-US" altLang="ko-KR" sz="1000" dirty="0" smtClean="0"/>
                        <a:t>)</a:t>
                      </a:r>
                      <a:endParaRPr lang="ko-KR" altLang="en-US" sz="1000" dirty="0">
                        <a:latin typeface="HY엽서L" panose="02030600000101010101" pitchFamily="18" charset="-127"/>
                        <a:ea typeface="HY엽서L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- </a:t>
                      </a:r>
                      <a:r>
                        <a:rPr lang="ko-KR" altLang="en-US" sz="1000" dirty="0" smtClean="0"/>
                        <a:t>하나님은 세상이 창조되기도 전에 이미 성도를 선택하셨다</a:t>
                      </a:r>
                      <a:r>
                        <a:rPr lang="en-US" altLang="ko-KR" sz="1000" dirty="0" smtClean="0"/>
                        <a:t>. </a:t>
                      </a:r>
                      <a:r>
                        <a:rPr lang="ko-KR" altLang="en-US" sz="1000" dirty="0" err="1" smtClean="0"/>
                        <a:t>엡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1:4-5</a:t>
                      </a:r>
                      <a:r>
                        <a:rPr lang="en-US" altLang="ko-KR" sz="1000" baseline="0" dirty="0" smtClean="0"/>
                        <a:t> </a:t>
                      </a:r>
                      <a:br>
                        <a:rPr lang="en-US" altLang="ko-KR" sz="1000" baseline="0" dirty="0" smtClean="0"/>
                      </a:br>
                      <a:r>
                        <a:rPr lang="ko-KR" altLang="en-US" sz="1000" dirty="0" smtClean="0"/>
                        <a:t>그러나 우리는 그 </a:t>
                      </a:r>
                      <a:r>
                        <a:rPr lang="ko-KR" altLang="en-US" sz="1000" dirty="0" err="1" smtClean="0"/>
                        <a:t>택함받은</a:t>
                      </a:r>
                      <a:r>
                        <a:rPr lang="ko-KR" altLang="en-US" sz="1000" dirty="0" smtClean="0"/>
                        <a:t> 자들이 누군지 모른다</a:t>
                      </a:r>
                      <a:r>
                        <a:rPr lang="en-US" altLang="ko-KR" sz="1000" dirty="0" smtClean="0"/>
                        <a:t>.</a:t>
                      </a:r>
                      <a:br>
                        <a:rPr lang="en-US" altLang="ko-KR" sz="1000" dirty="0" smtClean="0"/>
                      </a:br>
                      <a:r>
                        <a:rPr lang="en-US" altLang="ko-KR" sz="1000" dirty="0" smtClean="0"/>
                        <a:t>-</a:t>
                      </a:r>
                      <a:r>
                        <a:rPr lang="en-US" altLang="ko-KR" sz="1000" baseline="0" dirty="0" smtClean="0"/>
                        <a:t> </a:t>
                      </a:r>
                      <a:r>
                        <a:rPr lang="ko-KR" altLang="en-US" sz="1000" baseline="0" dirty="0" smtClean="0"/>
                        <a:t>성경은 우리가 부활의 몸을 입을 것이라 말하지만</a:t>
                      </a:r>
                      <a:r>
                        <a:rPr lang="en-US" altLang="ko-KR" sz="1000" baseline="0" dirty="0" smtClean="0"/>
                        <a:t/>
                      </a:r>
                      <a:br>
                        <a:rPr lang="en-US" altLang="ko-KR" sz="1000" baseline="0" dirty="0" smtClean="0"/>
                      </a:br>
                      <a:r>
                        <a:rPr lang="en-US" altLang="ko-KR" sz="1000" baseline="0" dirty="0" smtClean="0"/>
                        <a:t>  </a:t>
                      </a:r>
                      <a:r>
                        <a:rPr lang="ko-KR" altLang="en-US" sz="1000" baseline="0" dirty="0" smtClean="0"/>
                        <a:t>그 자세한 설명은 감춰져 있다</a:t>
                      </a:r>
                      <a:r>
                        <a:rPr lang="en-US" altLang="ko-KR" sz="1000" baseline="0" dirty="0" smtClean="0"/>
                        <a:t>.</a:t>
                      </a:r>
                      <a:endParaRPr lang="ko-KR" altLang="en-US" sz="1000" dirty="0">
                        <a:latin typeface="HY엽서L" panose="02030600000101010101" pitchFamily="18" charset="-127"/>
                        <a:ea typeface="HY엽서L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" y="5529580"/>
            <a:ext cx="597658" cy="6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7-2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1468631" y="65758"/>
            <a:ext cx="5263824" cy="560695"/>
            <a:chOff x="85787" y="-7193"/>
            <a:chExt cx="6558350" cy="1165865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5"/>
              <a:ext cx="812764" cy="10557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85787" y="366800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1"/>
              <a:ext cx="5683217" cy="480978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7. 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뜻이 하늘에서 이룬 것 같이 땅에서도 </a:t>
              </a:r>
              <a:r>
                <a:rPr lang="ko-KR" altLang="en-US" sz="105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이루어지이다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5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495800" y="9200117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시편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1:1-2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5535490" cy="5801579"/>
            <a:chOff x="196538" y="1231261"/>
            <a:chExt cx="5535490" cy="5801579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5535490" cy="5739273"/>
              <a:chOff x="544510" y="788923"/>
              <a:chExt cx="5535490" cy="6040396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하나님의 뜻이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 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땅에서도 </a:t>
                </a:r>
                <a:r>
                  <a:rPr lang="ko-KR" altLang="en-US" sz="1100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이루어지이다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5535490" cy="568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성경에서 명확하게 드러낸 하나님의 뜻은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구원과 복음의 전파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구원이란 무엇인지를 전파하여야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 모두는 하나님을 배반하고 떠난 반역자이자 죄인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단순한 도덕적인 죄가 아닌 창조주 하나님의 명령을 어긴 것 자체가 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하나님은 죄인은 모두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심판받고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죽어야 한다고 선언하심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하나님은 죽을 수 밖에 없는 인간들을 구하시기 위해 구주 예수님을 이 땅에 보내셔서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죽게 하시고 부활하게 하셨다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예수를 구주로 고백하는 자들은 죄를 용서받고 하나님의 자녀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백성이 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이 구원의 내용을 한마디로 하면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바로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복음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구원과 복음이 전파되는 곳마다 하나님의 백성들이 늘어나고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 나라가 확장되며 하나님의 뜻이 이루어지는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성경에서 명확하게 드러낸 하나님의 뜻은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성도의 성화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성도의 성화란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...?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거룩하신 하나님을 닮아가는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살전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4:3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 백성다운 모습으로 변해가는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세상의 방식대로 살지 않는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말씀에 순종하며 그대로 실천하려는 태도와 행동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성도들이 하나님께서 허락하신 삶에서 만나는 기쁜 일과 슬픈 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이해할 수 없는 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고난의 일들에 대해 우리는 그 모든 것이 우리의 성화를 이루는 도구로 생각하며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인내해야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984440" y="7971106"/>
          <a:ext cx="5548125" cy="7861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앞으로 주기도문의 이 부분을 외울 때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복음이 모든 세계에 전파되고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성도들이 하나님을 닮아갈 수 있기를 기도해야 합니다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그리고 이 하나님의 뜻에 순종하는 삶을 바라야 할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7971106"/>
            <a:ext cx="646112" cy="583106"/>
          </a:xfrm>
          <a:prstGeom prst="rect">
            <a:avLst/>
          </a:prstGeom>
        </p:spPr>
      </p:pic>
      <p:grpSp>
        <p:nvGrpSpPr>
          <p:cNvPr id="22" name="Group 192"/>
          <p:cNvGrpSpPr>
            <a:grpSpLocks/>
          </p:cNvGrpSpPr>
          <p:nvPr/>
        </p:nvGrpSpPr>
        <p:grpSpPr bwMode="auto">
          <a:xfrm>
            <a:off x="861864" y="4150162"/>
            <a:ext cx="4021378" cy="898416"/>
            <a:chOff x="518" y="516"/>
            <a:chExt cx="6564" cy="1312"/>
          </a:xfrm>
        </p:grpSpPr>
        <p:grpSp>
          <p:nvGrpSpPr>
            <p:cNvPr id="24" name="Group 188"/>
            <p:cNvGrpSpPr>
              <a:grpSpLocks/>
            </p:cNvGrpSpPr>
            <p:nvPr/>
          </p:nvGrpSpPr>
          <p:grpSpPr bwMode="auto">
            <a:xfrm>
              <a:off x="518" y="516"/>
              <a:ext cx="6564" cy="1312"/>
              <a:chOff x="779" y="878"/>
              <a:chExt cx="5795" cy="1158"/>
            </a:xfrm>
          </p:grpSpPr>
          <p:pic>
            <p:nvPicPr>
              <p:cNvPr id="29" name="Picture 183" descr="Untitled-1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" y="972"/>
                <a:ext cx="1499" cy="1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84" descr="Untitled-1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0" y="965"/>
                <a:ext cx="1499" cy="1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85" descr="Untitled-1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6" y="878"/>
                <a:ext cx="1558" cy="1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Text Box 189"/>
            <p:cNvSpPr txBox="1">
              <a:spLocks noChangeArrowheads="1"/>
            </p:cNvSpPr>
            <p:nvPr/>
          </p:nvSpPr>
          <p:spPr bwMode="gray">
            <a:xfrm>
              <a:off x="774" y="731"/>
              <a:ext cx="1267" cy="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lang="ko-KR" altLang="en-US" sz="1100" dirty="0" smtClean="0">
                  <a:solidFill>
                    <a:schemeClr val="bg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구원과 복음의 </a:t>
              </a:r>
              <a:r>
                <a:rPr lang="ko-KR" altLang="en-US" sz="11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전파</a:t>
              </a:r>
              <a:endParaRPr kumimoji="0" lang="en-US" altLang="ko-KR" sz="1100" b="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sp>
          <p:nvSpPr>
            <p:cNvPr id="28" name="Text Box 190"/>
            <p:cNvSpPr txBox="1">
              <a:spLocks noChangeArrowheads="1"/>
            </p:cNvSpPr>
            <p:nvPr/>
          </p:nvSpPr>
          <p:spPr bwMode="gray">
            <a:xfrm>
              <a:off x="3147" y="749"/>
              <a:ext cx="1267" cy="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lang="ko-KR" altLang="en-US" sz="1100" dirty="0" smtClean="0">
                  <a:solidFill>
                    <a:schemeClr val="bg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나라 </a:t>
              </a:r>
              <a:r>
                <a:rPr lang="ko-KR" altLang="en-US" sz="11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확장</a:t>
              </a:r>
              <a:endParaRPr kumimoji="0" lang="en-US" altLang="ko-KR" sz="1100" b="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</p:grpSp>
      <p:sp>
        <p:nvSpPr>
          <p:cNvPr id="39" name="Text Box 190"/>
          <p:cNvSpPr txBox="1">
            <a:spLocks noChangeArrowheads="1"/>
          </p:cNvSpPr>
          <p:nvPr/>
        </p:nvSpPr>
        <p:spPr bwMode="gray">
          <a:xfrm>
            <a:off x="3820452" y="4309713"/>
            <a:ext cx="9697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ko-KR" altLang="en-US" sz="11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하나님의 뜻 이루어짐</a:t>
            </a:r>
            <a:endParaRPr kumimoji="0" lang="en-US" altLang="ko-KR" sz="1100" b="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" y="6291580"/>
            <a:ext cx="597658" cy="63146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4576">
            <a:off x="3417806" y="4516107"/>
            <a:ext cx="326002" cy="326002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4576">
            <a:off x="1949690" y="4506657"/>
            <a:ext cx="326002" cy="3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7" y="3171157"/>
            <a:ext cx="769167" cy="7679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8</a:t>
            </a:r>
            <a:r>
              <a:rPr lang="en-US" altLang="ko-KR" dirty="0" smtClean="0">
                <a:solidFill>
                  <a:prstClr val="black"/>
                </a:solidFill>
              </a:rPr>
              <a:t>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8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우리에게 일용할 양식을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주옵시고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627135" cy="7417410"/>
            <a:chOff x="196538" y="1231261"/>
            <a:chExt cx="6627135" cy="7417410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627135" cy="7355104"/>
              <a:chOff x="544510" y="788923"/>
              <a:chExt cx="6627135" cy="7741006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0" y="788923"/>
                <a:ext cx="378674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현실의 삶에 필요한 모든 것을 채우시는 하나님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4"/>
                <a:ext cx="6627135" cy="7385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 인간의 현실과 필요를 채워주시는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피조물인 인간은 창조주에게 절대 의존할 수 밖에 없다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인간은 영적인 문제와 현실적인 문제 모두 창조주 하나님께 의존할 수 없다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기도란 인간이 하나님을 항상 의존하고 있음을 시인하는 행위이다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우리가 영적이거나 현실적인 문제로 기도하는 것을 원하신다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5)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우리의 현실적인 필요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특히 의식주 같은 필요 같은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간구할 때 하나님은 이를 들어주신다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몸을 위한 우리의 현실적 필요에 대해 기도하는 것은 하나님께 영광을 돌리는 일이다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세상 모든 것을 선하게 창조하셨고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 중에는 우리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&lt;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몸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&gt;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도 포함된다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선하게 창조된 우리 몸을 하나님께서 우리에게 주셨으므로 우리는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선한 청지기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＂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로서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 몸을 잘 다스려야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그러므로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우리가 우리 몸을 위해 필요한 것을 간구하는 것은 하나님께 영광을 돌리는 일이다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우리가 양식을 구할 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일용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日用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할 만큼이면 충분하다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 그리스도인들은 그날그날 먹고 살 만큼만 있으면 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이것은 우리에게 저축이나 보험 등이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필요없다는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것이 아니다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일용할 양식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을 간구하는 것은 우리의 필요를 채워주시는 분은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오직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뿐임을 말하는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일용할 양식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이상을 구하는 것을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탐심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이라 말합니다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성경에서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탐심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                      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라 말합니다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골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3:5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탐심을 버릴 때 하나님을 바로 예배하며 이웃을 사랑하고 섬길 수 있습니다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요일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3:17-18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4)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일용할 양식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에 대해서 하나님은 이미 구약 출애굽기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16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장의 만나 이야기로 예시해 주셨습니다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3711" y="2997972"/>
            <a:ext cx="2919957" cy="1176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3124200"/>
            <a:ext cx="189987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&gt;&gt;</a:t>
            </a:r>
            <a:r>
              <a:rPr lang="ko-KR" altLang="en-US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지금까지 주기도문의 주제는</a:t>
            </a: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…</a:t>
            </a:r>
            <a:b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- </a:t>
            </a:r>
            <a:r>
              <a:rPr lang="ko-KR" altLang="en-US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 이름의 거룩하심</a:t>
            </a: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- </a:t>
            </a:r>
            <a:r>
              <a:rPr lang="ko-KR" altLang="en-US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 나라의 도래</a:t>
            </a: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- </a:t>
            </a:r>
            <a:r>
              <a:rPr lang="ko-KR" altLang="en-US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하나님의 뜻의 실현</a:t>
            </a:r>
            <a:endParaRPr lang="ko-KR" altLang="en-US" sz="900" dirty="0">
              <a:solidFill>
                <a:schemeClr val="bg1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2003749" y="2997972"/>
            <a:ext cx="2039829" cy="672328"/>
            <a:chOff x="2615143" y="3124410"/>
            <a:chExt cx="2268858" cy="1227830"/>
          </a:xfrm>
        </p:grpSpPr>
        <p:pic>
          <p:nvPicPr>
            <p:cNvPr id="31" name="Picture 2" descr="http://cfs9.blog.daum.net/original/18/blog/2008/02/23/08/56/47bf6110431ac&amp;filename=6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143" y="3124410"/>
              <a:ext cx="2268858" cy="1227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2718824" y="3325024"/>
              <a:ext cx="1984820" cy="69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     이렇게 보니</a:t>
              </a:r>
              <a: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...</a:t>
              </a:r>
            </a:p>
            <a:p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주기도문은 너무 </a:t>
              </a:r>
              <a: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“</a:t>
              </a:r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영적인 이야기</a:t>
              </a:r>
              <a: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”</a:t>
              </a:r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만</a:t>
              </a:r>
              <a: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/>
              </a:r>
              <a:b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</a:br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하고 있는 거 아닌가</a:t>
              </a:r>
              <a: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?</a:t>
              </a:r>
              <a:endParaRPr lang="ko-KR" altLang="en-US" sz="900" dirty="0"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94" b="89776" l="9873" r="89809">
                        <a14:foregroundMark x1="39172" y1="75810" x2="39172" y2="75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60" y="2882534"/>
            <a:ext cx="1285455" cy="1370308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6" y="3036620"/>
            <a:ext cx="819798" cy="73269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89660" y="3586127"/>
            <a:ext cx="205475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찬</a:t>
            </a:r>
            <a:r>
              <a:rPr lang="en-US" altLang="ko-KR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ko-KR" alt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그건 오해란다</a:t>
            </a:r>
            <a:r>
              <a:rPr lang="en-US" altLang="ko-KR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</a:t>
            </a:r>
            <a:endParaRPr lang="en-US" altLang="ko-KR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3896" y="3238429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주찬</a:t>
            </a:r>
            <a:endParaRPr lang="ko-KR" altLang="en-US" sz="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759618" y="1915426"/>
            <a:ext cx="3105325" cy="368951"/>
          </a:xfrm>
          <a:prstGeom prst="wedgeRoundRectCallout">
            <a:avLst>
              <a:gd name="adj1" fmla="val -55233"/>
              <a:gd name="adj2" fmla="val -303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</a:rPr>
              <a:t>오늘 배울 </a:t>
            </a:r>
            <a:r>
              <a:rPr lang="en-US" altLang="ko-KR" sz="1100" dirty="0" smtClean="0">
                <a:solidFill>
                  <a:schemeClr val="tx1"/>
                </a:solidFill>
              </a:rPr>
              <a:t>“</a:t>
            </a:r>
            <a:r>
              <a:rPr lang="ko-KR" altLang="en-US" sz="1100" dirty="0" smtClean="0">
                <a:solidFill>
                  <a:schemeClr val="tx1"/>
                </a:solidFill>
              </a:rPr>
              <a:t>양식</a:t>
            </a:r>
            <a:r>
              <a:rPr lang="en-US" altLang="ko-KR" sz="1100" dirty="0" smtClean="0">
                <a:solidFill>
                  <a:schemeClr val="tx1"/>
                </a:solidFill>
              </a:rPr>
              <a:t>”</a:t>
            </a:r>
            <a:r>
              <a:rPr lang="ko-KR" altLang="en-US" sz="1100" dirty="0" smtClean="0">
                <a:solidFill>
                  <a:schemeClr val="tx1"/>
                </a:solidFill>
              </a:rPr>
              <a:t>이 무슨 뜻일지 말해 봅시다</a:t>
            </a:r>
            <a:r>
              <a:rPr lang="en-US" altLang="ko-KR" sz="1100" dirty="0" smtClean="0">
                <a:solidFill>
                  <a:schemeClr val="tx1"/>
                </a:solidFill>
              </a:rPr>
              <a:t>.</a:t>
            </a:r>
            <a:br>
              <a:rPr lang="en-US" altLang="ko-KR" sz="1100" dirty="0" smtClean="0">
                <a:solidFill>
                  <a:schemeClr val="tx1"/>
                </a:solidFill>
              </a:rPr>
            </a:br>
            <a:r>
              <a:rPr lang="ko-KR" altLang="en-US" sz="1100" dirty="0" smtClean="0">
                <a:solidFill>
                  <a:schemeClr val="tx1"/>
                </a:solidFill>
              </a:rPr>
              <a:t>말 그대로 </a:t>
            </a:r>
            <a:r>
              <a:rPr lang="ko-KR" altLang="en-US" sz="1100" dirty="0" err="1" smtClean="0">
                <a:solidFill>
                  <a:schemeClr val="tx1"/>
                </a:solidFill>
              </a:rPr>
              <a:t>먹을거리라는</a:t>
            </a:r>
            <a:r>
              <a:rPr lang="ko-KR" altLang="en-US" sz="1100" dirty="0" smtClean="0">
                <a:solidFill>
                  <a:schemeClr val="tx1"/>
                </a:solidFill>
              </a:rPr>
              <a:t> 뜻일까요</a:t>
            </a:r>
            <a:r>
              <a:rPr lang="en-US" altLang="ko-KR" sz="1100" dirty="0" smtClean="0">
                <a:solidFill>
                  <a:schemeClr val="tx1"/>
                </a:solidFill>
              </a:rPr>
              <a:t>?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AutoShape 2" descr="Q png에 대한 이미지 검색결과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1" y="1852653"/>
            <a:ext cx="254737" cy="254737"/>
          </a:xfrm>
          <a:prstGeom prst="rect">
            <a:avLst/>
          </a:prstGeom>
        </p:spPr>
      </p:pic>
      <p:pic>
        <p:nvPicPr>
          <p:cNvPr id="39" name="Picture 4" descr="http://iconbug.com/download/size/256/icon/1507/red-letter-a/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79" y="2219191"/>
            <a:ext cx="292947" cy="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모서리가 둥근 사각형 설명선 39"/>
          <p:cNvSpPr/>
          <p:nvPr/>
        </p:nvSpPr>
        <p:spPr>
          <a:xfrm flipH="1">
            <a:off x="3985593" y="2309126"/>
            <a:ext cx="2212007" cy="214865"/>
          </a:xfrm>
          <a:prstGeom prst="wedgeRoundRectCallout">
            <a:avLst>
              <a:gd name="adj1" fmla="val -54211"/>
              <a:gd name="adj2" fmla="val -131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“</a:t>
            </a:r>
            <a:r>
              <a:rPr lang="ko-KR" altLang="en-US" sz="1100" dirty="0" smtClean="0">
                <a:solidFill>
                  <a:schemeClr val="tx1"/>
                </a:solidFill>
              </a:rPr>
              <a:t>양식</a:t>
            </a:r>
            <a:r>
              <a:rPr lang="en-US" altLang="ko-KR" sz="1100" dirty="0" smtClean="0">
                <a:solidFill>
                  <a:schemeClr val="tx1"/>
                </a:solidFill>
              </a:rPr>
              <a:t>”</a:t>
            </a:r>
            <a:r>
              <a:rPr lang="ko-KR" altLang="en-US" sz="1100" dirty="0" smtClean="0">
                <a:solidFill>
                  <a:schemeClr val="tx1"/>
                </a:solidFill>
              </a:rPr>
              <a:t>의 뜻은</a:t>
            </a:r>
            <a:r>
              <a:rPr lang="en-US" altLang="ko-KR" sz="1100" dirty="0" smtClean="0">
                <a:solidFill>
                  <a:schemeClr val="tx1"/>
                </a:solidFill>
              </a:rPr>
              <a:t>…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55888" y="8655050"/>
            <a:ext cx="5839791" cy="609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9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애굽을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탈출한 약 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300</a:t>
            </a:r>
            <a:r>
              <a:rPr lang="ko-KR" altLang="en-US" sz="9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만명의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이스라엘 백성들은 광야에서 농사를 지을 수도 없어 양식을 구할 데가 없었습니다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이에 하나님께서는 하늘에서 내리는 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&lt;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만나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&gt;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를 </a:t>
            </a:r>
            <a:r>
              <a:rPr lang="ko-KR" altLang="en-US" sz="9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먹을거리로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주셨습니다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그런데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이스라엘백성들은 그날 먹을 수 있는 양의 </a:t>
            </a:r>
            <a:r>
              <a:rPr lang="ko-KR" altLang="en-US" sz="9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만나만을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모을 수 있었는데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그 이유는 먹고 남은 만나는 하루가 지나면 바로 썩어버렸기 때문입니다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9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23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8-2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8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우리에게 일용할 양식을 </a:t>
              </a:r>
              <a:r>
                <a:rPr lang="ko-KR" altLang="en-US" sz="105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주옵시고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 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495800" y="9200117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시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1:3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078908" cy="5339916"/>
            <a:chOff x="196538" y="1231261"/>
            <a:chExt cx="6078908" cy="5339916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078908" cy="5277610"/>
              <a:chOff x="544510" y="788923"/>
              <a:chExt cx="6078908" cy="5554512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0" y="788923"/>
                <a:ext cx="407884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일용할 </a:t>
                </a:r>
                <a:r>
                  <a:rPr lang="ko-KR" altLang="en-US" sz="110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양식을 구하는 문제에서 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조심해야 할 두 가지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2"/>
                <a:ext cx="6078908" cy="5198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금욕주의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영적인 것은 숭고하고 선하며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물질적인 것은 저급하고 악하다고 보는 생각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우리가 사는 이 물질 세계의 것을 포기하고 영적인 세계만을 추구하는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금욕주의는 하나님께서 창조하신 세계를 보고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보기 좋았더라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라는 말씀을 무시하는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금욕주의는 하나님의 창조를 오해하게 만든다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물질주의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우리의 감각으로 알 수 있는 물질 세계만을 중시하고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영적인 세계는 없다고 보거나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 세계를 가볍게 보는 생각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영적인 세계를 무시하고 물질만을 추구하여 부와 명예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인간의 존재만을 중시하는 생각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물질주의는 이 세계를 창조하신 하나님에 대해 관심이 없다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기독교 안의 물질주의로 인해 물질적인 부를 쌓는 것만이 하나님의 복으로 인식하는 사람들이 많다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984440" y="6694747"/>
          <a:ext cx="5548125" cy="17125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하나님은 영적인 세계와 물질 세계 모두를 만드신 창조주이십니다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우리가 하나님의 나라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 그분의 뜻을 구하는 것과 우리의 현실적인 필요를 구하는 것은 온전히 하나님을 섬기는 두 가지 방식입니다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그 두 가지 모두를 우리는 추구해야 합니다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물질주의와 금욕주의 모두 기독교 신앙에서는 받아드릴 수 없는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우리가 기억해야 할 것은 우리의 필요를 하나님께 간구하는 까닭이 바로 우리 인간은 하나님 절대 의존의 존재이기 때문이라는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 아버지 하나님께 기쁨과 감사함으로 우리의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＂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일용할 양식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＂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을 구합시다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8" y="6694747"/>
            <a:ext cx="751324" cy="1682750"/>
          </a:xfrm>
          <a:prstGeom prst="rect">
            <a:avLst/>
          </a:prstGeom>
        </p:spPr>
      </p:pic>
      <p:pic>
        <p:nvPicPr>
          <p:cNvPr id="22" name="Picture 184" descr="Untitled-1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95" y="2114543"/>
            <a:ext cx="790544" cy="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42546" y="220940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금욕주의</a:t>
            </a:r>
            <a:endParaRPr lang="ko-KR" altLang="en-US" sz="1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9" y="2036437"/>
            <a:ext cx="490741" cy="706103"/>
          </a:xfrm>
          <a:prstGeom prst="rect">
            <a:avLst/>
          </a:prstGeom>
        </p:spPr>
      </p:pic>
      <p:sp>
        <p:nvSpPr>
          <p:cNvPr id="27" name="모서리가 둥근 사각형 설명선 26"/>
          <p:cNvSpPr/>
          <p:nvPr/>
        </p:nvSpPr>
        <p:spPr>
          <a:xfrm>
            <a:off x="1423813" y="2095960"/>
            <a:ext cx="3105325" cy="508292"/>
          </a:xfrm>
          <a:prstGeom prst="wedgeRoundRectCallout">
            <a:avLst>
              <a:gd name="adj1" fmla="val -59067"/>
              <a:gd name="adj2" fmla="val 161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고상한 사람이야</a:t>
            </a:r>
            <a:r>
              <a:rPr lang="en-US" altLang="ko-KR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… </a:t>
            </a: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어떻게 저급하게 일용할 양식 따위를 구해</a:t>
            </a:r>
            <a:r>
              <a:rPr lang="en-US" altLang="ko-KR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… </a:t>
            </a: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고급한 영적인 것을 위해 기도할 거야</a:t>
            </a:r>
            <a:r>
              <a:rPr lang="en-US" altLang="ko-KR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!</a:t>
            </a:r>
            <a:endParaRPr lang="ko-KR" altLang="en-US" sz="1050" dirty="0">
              <a:solidFill>
                <a:schemeClr val="tx1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7" y="2912435"/>
            <a:ext cx="738441" cy="872294"/>
          </a:xfrm>
          <a:prstGeom prst="rect">
            <a:avLst/>
          </a:prstGeom>
        </p:spPr>
      </p:pic>
      <p:sp>
        <p:nvSpPr>
          <p:cNvPr id="28" name="모서리가 둥근 사각형 설명선 27"/>
          <p:cNvSpPr/>
          <p:nvPr/>
        </p:nvSpPr>
        <p:spPr>
          <a:xfrm>
            <a:off x="1463925" y="3068368"/>
            <a:ext cx="3105325" cy="508292"/>
          </a:xfrm>
          <a:prstGeom prst="wedgeRoundRectCallout">
            <a:avLst>
              <a:gd name="adj1" fmla="val -60294"/>
              <a:gd name="adj2" fmla="val -101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하나님 나라</a:t>
            </a:r>
            <a:r>
              <a:rPr lang="en-US" altLang="ko-KR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하나님의 뜻</a:t>
            </a:r>
            <a:r>
              <a:rPr lang="en-US" altLang="ko-KR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그런 것 </a:t>
            </a:r>
            <a:r>
              <a:rPr lang="ko-KR" altLang="en-US" sz="1050" dirty="0" err="1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관심없다구</a:t>
            </a:r>
            <a:endParaRPr lang="en-US" altLang="ko-KR" sz="1050" dirty="0" smtClean="0">
              <a:solidFill>
                <a:schemeClr val="tx1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그냥 하나님 믿고 물질의 복을 받으면 그만이야</a:t>
            </a:r>
            <a:r>
              <a:rPr lang="en-US" altLang="ko-KR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!</a:t>
            </a:r>
            <a:endParaRPr lang="ko-KR" altLang="en-US" sz="1050" dirty="0">
              <a:solidFill>
                <a:schemeClr val="tx1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29" name="Picture 184" descr="Untitled-1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5" y="3092221"/>
            <a:ext cx="790544" cy="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569250" y="319594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물질주의</a:t>
            </a:r>
            <a:endParaRPr lang="ko-KR" altLang="en-US" sz="1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2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3" descr="Untitled-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9" y="3059507"/>
            <a:ext cx="628473" cy="63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9-1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102905"/>
            <a:ext cx="6565315" cy="812765"/>
            <a:chOff x="78822" y="102905"/>
            <a:chExt cx="6565315" cy="812765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9.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우리가 우리에게 죄 지은 자를 사하여 준 것같이</a:t>
              </a:r>
              <a:endParaRPr lang="en-US" altLang="ko-KR" sz="1200" dirty="0" smtClean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  <a:p>
              <a:pPr algn="ctr"/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 죄를 사하여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주옵시고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(1)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86214" y="102905"/>
              <a:ext cx="142198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4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247223" cy="5813119"/>
            <a:chOff x="196538" y="1231261"/>
            <a:chExt cx="6247223" cy="5813119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247223" cy="5750813"/>
              <a:chOff x="544510" y="788923"/>
              <a:chExt cx="6247223" cy="6052560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날마다 죄를 용서해 주시기를 기도하라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247223" cy="5697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육신의 생명을 위해 날마다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먹을거리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일용할 양식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하나님께 구하듯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영혼을 위해 날마다 우리 죄를 용서해 주시기를 하나님께 구해야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구원의 과정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칭의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영화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칭의를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받아 하나님의 자녀가 된 자들은 일평생을 살며 성화를 거치는데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이때 짓는 죄를 항상 하나님께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고하며 죄 용서를 구해야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 용서를 구하는 것은 하나님의 자녀로서 가장 큰 특권이다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성경은 우리가 죄 용서를 구할 때 틀림없이 하나님의 사하심을 받을 수 있다고 선언한다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요일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1:9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날마다 죄를 용서받을 필요성을 역설하신 예수님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13:3-10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</a:rPr>
                <a:t>가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290060" y="1098420"/>
            <a:ext cx="971695" cy="1065880"/>
            <a:chOff x="3351460" y="2882534"/>
            <a:chExt cx="1285455" cy="1370308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94" b="89776" l="9873" r="89809">
                          <a14:foregroundMark x1="39172" y1="75810" x2="39172" y2="758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460" y="2882534"/>
              <a:ext cx="1285455" cy="13703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13173" y="3238429"/>
              <a:ext cx="489480" cy="257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주찬</a:t>
              </a:r>
              <a:endParaRPr lang="ko-KR" altLang="en-US" sz="7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998320" y="1135769"/>
            <a:ext cx="1550734" cy="749986"/>
            <a:chOff x="1292677" y="2574902"/>
            <a:chExt cx="2268858" cy="1265345"/>
          </a:xfrm>
        </p:grpSpPr>
        <p:pic>
          <p:nvPicPr>
            <p:cNvPr id="26" name="Picture 2" descr="http://cfs9.blog.daum.net/original/18/blog/2008/02/23/08/56/47bf6110431ac&amp;filename=6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677" y="2574902"/>
              <a:ext cx="2268858" cy="1227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498514" y="2749784"/>
              <a:ext cx="2016227" cy="109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예수님으로 인해 내 죄를 </a:t>
              </a:r>
              <a:endParaRPr lang="en-US" altLang="ko-KR" sz="900" dirty="0" smtClean="0"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  <a:p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다 용서받은 줄 알았는데</a:t>
              </a:r>
              <a:endParaRPr lang="en-US" altLang="ko-KR" sz="900" dirty="0" smtClean="0"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  <a:p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계속 죄 용서를 하나님께 </a:t>
              </a:r>
              <a:endParaRPr lang="en-US" altLang="ko-KR" sz="900" dirty="0" smtClean="0"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  <a:p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구해야 한다고</a:t>
              </a:r>
              <a: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?</a:t>
              </a:r>
              <a:endParaRPr lang="ko-KR" altLang="en-US" sz="900" dirty="0"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88255" y="2441129"/>
            <a:ext cx="6455445" cy="559081"/>
            <a:chOff x="271403" y="2442612"/>
            <a:chExt cx="6455445" cy="559081"/>
          </a:xfrm>
        </p:grpSpPr>
        <p:pic>
          <p:nvPicPr>
            <p:cNvPr id="28" name="Picture 184" descr="Untitled-1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03" y="2458357"/>
              <a:ext cx="536317" cy="52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78605" y="2561190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칭의</a:t>
              </a:r>
              <a:r>
                <a:rPr lang="en-US" altLang="ko-KR" sz="14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의롭다 선언함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4576">
              <a:off x="2298290" y="2613579"/>
              <a:ext cx="218238" cy="218238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2558130" y="2442612"/>
              <a:ext cx="4168718" cy="5590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dirty="0" smtClean="0">
                  <a:solidFill>
                    <a:schemeClr val="tx1"/>
                  </a:solidFill>
                </a:rPr>
                <a:t>  a. </a:t>
              </a:r>
              <a:r>
                <a:rPr lang="ko-KR" altLang="en-US" sz="1050" dirty="0" smtClean="0">
                  <a:solidFill>
                    <a:schemeClr val="tx1"/>
                  </a:solidFill>
                </a:rPr>
                <a:t>죄의 형벌에서 구원받음 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예수님을 믿는 즉시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/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b.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하나님께서 죄인을 의롭다고 선언하심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/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c.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아직 죄인의 습성을 지닌 자가 의인의 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“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신분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”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을 받음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339565" y="3067452"/>
            <a:ext cx="6404135" cy="663445"/>
            <a:chOff x="347185" y="2442612"/>
            <a:chExt cx="6404135" cy="663445"/>
          </a:xfrm>
        </p:grpSpPr>
        <p:sp>
          <p:nvSpPr>
            <p:cNvPr id="33" name="TextBox 32"/>
            <p:cNvSpPr txBox="1"/>
            <p:nvPr/>
          </p:nvSpPr>
          <p:spPr>
            <a:xfrm>
              <a:off x="347185" y="2584050"/>
              <a:ext cx="2004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성화</a:t>
              </a:r>
              <a:r>
                <a:rPr lang="en-US" altLang="ko-KR" sz="14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 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거룩으로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나아감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4576">
              <a:off x="2313530" y="2613579"/>
              <a:ext cx="218238" cy="218238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2582602" y="2442612"/>
              <a:ext cx="4168718" cy="6634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dirty="0" smtClean="0">
                  <a:solidFill>
                    <a:schemeClr val="tx1"/>
                  </a:solidFill>
                </a:rPr>
                <a:t>  a. </a:t>
              </a:r>
              <a:r>
                <a:rPr lang="ko-KR" altLang="en-US" sz="1050" dirty="0" smtClean="0">
                  <a:solidFill>
                    <a:schemeClr val="tx1"/>
                  </a:solidFill>
                </a:rPr>
                <a:t>성령님을 의지하며 죄 지음과 죄인의 습성에서 벗어나는 과정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/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b.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성화의 과정에서 나타나는 죄 지음을 아버지 하나님께 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/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  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용서를 구함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/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c.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성화는 일평생 이어지는 쉽지 않은 과정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301883" y="3798972"/>
            <a:ext cx="6441818" cy="559081"/>
            <a:chOff x="309503" y="2442612"/>
            <a:chExt cx="6441818" cy="559081"/>
          </a:xfrm>
        </p:grpSpPr>
        <p:pic>
          <p:nvPicPr>
            <p:cNvPr id="37" name="Picture 184" descr="Untitled-1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03" y="2458357"/>
              <a:ext cx="536317" cy="52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16705" y="2561190"/>
              <a:ext cx="2090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영화 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영원히 거룩하게 됨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4576">
              <a:off x="2328770" y="2613579"/>
              <a:ext cx="218238" cy="218238"/>
            </a:xfrm>
            <a:prstGeom prst="rect">
              <a:avLst/>
            </a:prstGeom>
          </p:spPr>
        </p:pic>
        <p:sp>
          <p:nvSpPr>
            <p:cNvPr id="41" name="직사각형 40"/>
            <p:cNvSpPr/>
            <p:nvPr/>
          </p:nvSpPr>
          <p:spPr>
            <a:xfrm>
              <a:off x="2592171" y="2442612"/>
              <a:ext cx="4159150" cy="5590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dirty="0" smtClean="0">
                  <a:solidFill>
                    <a:schemeClr val="tx1"/>
                  </a:solidFill>
                </a:rPr>
                <a:t>  a. </a:t>
              </a:r>
              <a:r>
                <a:rPr lang="ko-KR" altLang="en-US" sz="1050" dirty="0" smtClean="0">
                  <a:solidFill>
                    <a:schemeClr val="tx1"/>
                  </a:solidFill>
                </a:rPr>
                <a:t>죄로부터 영원히 </a:t>
              </a:r>
              <a:r>
                <a:rPr lang="ko-KR" altLang="en-US" sz="1050" dirty="0" err="1" smtClean="0">
                  <a:solidFill>
                    <a:schemeClr val="tx1"/>
                  </a:solidFill>
                </a:rPr>
                <a:t>자유하게</a:t>
              </a:r>
              <a:r>
                <a:rPr lang="ko-KR" altLang="en-US" sz="1050" dirty="0" smtClean="0">
                  <a:solidFill>
                    <a:schemeClr val="tx1"/>
                  </a:solidFill>
                </a:rPr>
                <a:t> 되며 죄를 지을 수 없는 상태가 됨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          </a:t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b.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죽은 이후에 완성됨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/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c.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오직 하나님만 경배하고 찬양하는 존재가 됨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표 5"/>
          <p:cNvGraphicFramePr>
            <a:graphicFrameLocks noGrp="1"/>
          </p:cNvGraphicFramePr>
          <p:nvPr>
            <p:extLst/>
          </p:nvPr>
        </p:nvGraphicFramePr>
        <p:xfrm>
          <a:off x="567006" y="5589613"/>
          <a:ext cx="5719493" cy="10019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32459"/>
                <a:gridCol w="2387034"/>
              </a:tblGrid>
              <a:tr h="2930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온 몸을 씻는 것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발을 씻는 것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52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예수님을 믿어 즉시 죄의 형벌에서 구원받는 것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칭의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dk1">
                        <a:tint val="4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예수님을 믿고 성령님의 인도함을 </a:t>
                      </a:r>
                      <a:r>
                        <a:rPr lang="en-US" altLang="ko-KR" dirty="0" smtClean="0"/>
                        <a:t/>
                      </a:r>
                      <a:br>
                        <a:rPr lang="en-US" altLang="ko-KR" dirty="0" smtClean="0"/>
                      </a:br>
                      <a:r>
                        <a:rPr lang="ko-KR" altLang="en-US" dirty="0" smtClean="0"/>
                        <a:t>받아 죄와 죄의 습성과 싸우며 지은 죄를 고백하고 죄 용서를 받는 과정</a:t>
                      </a:r>
                      <a:r>
                        <a:rPr lang="en-US" altLang="ko-KR" dirty="0" smtClean="0"/>
                        <a:t/>
                      </a:r>
                      <a:br>
                        <a:rPr lang="en-US" altLang="ko-KR" dirty="0" smtClean="0"/>
                      </a:b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성화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dk1">
                        <a:tint val="40000"/>
                        <a:alpha val="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67050" y="6984251"/>
            <a:ext cx="787395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죄 형벌 </a:t>
            </a:r>
            <a:endParaRPr lang="en-US" altLang="ko-KR" sz="12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r>
              <a:rPr lang="en-US" altLang="ko-KR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- </a:t>
            </a:r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벗어남</a:t>
            </a:r>
            <a:endParaRPr lang="ko-KR" altLang="en-US" sz="12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1241" y="6744805"/>
            <a:ext cx="1099013" cy="98332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33651" y="6724131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간단히 말해</a:t>
            </a:r>
            <a:r>
              <a:rPr lang="en-US" altLang="ko-KR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…</a:t>
            </a:r>
            <a:endParaRPr lang="ko-KR" altLang="en-US" sz="12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65370" y="7059655"/>
            <a:ext cx="1005403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죄의 습성은</a:t>
            </a:r>
            <a:endParaRPr lang="en-US" altLang="ko-KR" sz="12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여전히 남아</a:t>
            </a:r>
            <a:endParaRPr lang="ko-KR" altLang="en-US" sz="12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5796" y="6606829"/>
            <a:ext cx="1673873" cy="788603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495800" y="9200117"/>
              <a:ext cx="1213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시편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1: 4-5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aphicFrame>
        <p:nvGraphicFramePr>
          <p:cNvPr id="51" name="표 50"/>
          <p:cNvGraphicFramePr>
            <a:graphicFrameLocks noGrp="1"/>
          </p:cNvGraphicFramePr>
          <p:nvPr>
            <p:extLst/>
          </p:nvPr>
        </p:nvGraphicFramePr>
        <p:xfrm>
          <a:off x="984440" y="7795846"/>
          <a:ext cx="5548125" cy="10177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예수님을 믿어 구원받은 사람들은 성령님의 인도함을 따라 거룩한 길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성화의 길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을 가게 됩니다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그러는 과정에서 내 안에 남아 있는 죄의 습성 때문에 죄를 지을 때가 생깁니다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바로 그럴 때 중보자 예수님을 통해 아버지 하나님의 죄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 용서를 받을 수 있습니다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이 큰 특권으로 기쁘게 성도의 삶을 삽시다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2" name="그림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7795847"/>
            <a:ext cx="646112" cy="9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198900" y="9536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10-2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495800" y="9200117"/>
              <a:ext cx="92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시편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1:6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423553" cy="4647416"/>
            <a:chOff x="196538" y="1231261"/>
            <a:chExt cx="6423553" cy="4647416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423553" cy="4585110"/>
              <a:chOff x="544510" y="788923"/>
              <a:chExt cx="6423553" cy="482567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262342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죄를 용서하는 실제적인 과정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423553" cy="4470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무조건 우리를 용서하지 않으셨다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죄인이었던 인간을 무조건 용서하지 않으셨다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하나님이 죄인을 용서하시는 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1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인간이 죄인임을 깨달음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2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인간이 예수님의 속죄의 죽음을 믿음으로 고백함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하나님이 그 믿음의 고백을 보시고 죄를 용서하심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 안에서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우리가 우리에게 잘못하거나 죄를 지은 사람들을 용서하는 방식도 하나님의 방식과 유사하다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무조건적인 용서가 아닌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질서있는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과정을 밟아야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1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잘못이나 죄를 지은 사람을 일대일로 만나 회개할 것을 권면하고 회개하면 용서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 2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1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단계에서 회개하지 않으면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세 사람이 찾아가 회개할 것을 권면하고 회개하면 용서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 3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2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단계에서 회개하지 않으면 교회 전체가 회개할 것을 권면하고 회개하면 용서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만일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단계까지 해도 회개하지 않으면 교회의 다스림을 통해 징계하거나 출교시킨다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징계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교회가 회개하지 않는 사람에게 교회활동에 제한을 두는 경우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회 참여 금지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출교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말그대로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회개하지 않는 사람을 교회에서 나가게 하는 경우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용서하는 성도의 자세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죄의 무서움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심각함 등을 인식하며 용서해야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죄를 지은 사람에게 대해 사랑하는 마음을 품어야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용서한 후에는 다시는 그 죄를 거론하거나 생각하지 않아야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899368" y="6450144"/>
          <a:ext cx="5548125" cy="1554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하나님의 용서를 받은 성도들입니다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죽을 수 밖에 없었던 자들이 하나님의 용서를 받은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이 사실에 항상 감사하며 나와 우리에게 잘못하거나 죄를 짓는 사람들이 진정으로 회개할 때 용서해 줄 수 있어야 하는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만일 우리가 진정으로 회개하는 사람을 용서하지 않는다면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우리를 예수님으로 통해 구원하신 하나님의 뜻을 어기는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늘 용서하고 용서받는 삶을 위해 노력하며 성도답게 살아갑시다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6" y="6434318"/>
            <a:ext cx="646112" cy="1536788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779450" y="131925"/>
            <a:ext cx="5864687" cy="651012"/>
            <a:chOff x="779450" y="131925"/>
            <a:chExt cx="5864687" cy="651012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62" y="236374"/>
              <a:ext cx="546563" cy="546563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19266015">
              <a:off x="779450" y="298719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608741" y="374113"/>
              <a:ext cx="5035396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10.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우리가 우리에게 죄 지은 자를 사하여 준 것같이</a:t>
              </a:r>
              <a:endParaRPr lang="en-US" altLang="ko-KR" sz="1200" dirty="0" smtClean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  <a:p>
              <a:pPr algn="ctr"/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 죄를 사하여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주옵시고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(2)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31" name="직사각형 30"/>
            <p:cNvSpPr/>
            <p:nvPr/>
          </p:nvSpPr>
          <p:spPr>
            <a:xfrm>
              <a:off x="1189134" y="131925"/>
              <a:ext cx="1421986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41" y="4785360"/>
            <a:ext cx="654679" cy="4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00170" y="9536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11-1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11.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우리를 시험에 들게 하지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마옵시고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005170" cy="5236038"/>
            <a:chOff x="196538" y="1231261"/>
            <a:chExt cx="6005170" cy="5236038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005170" cy="5173732"/>
              <a:chOff x="544510" y="788923"/>
              <a:chExt cx="6005170" cy="5445194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218019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시험에 대한 올바른 이해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005170" cy="5089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우리를 시험에 들지 않게 해달라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는 기도는 영적인 전투와 관련되어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 전투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성도들의 삶은 하나님을 믿고 순종하는 문제로 항상 전투 중에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전투하는 교회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 개인 뿐만 아니라 신자들의 집합체인 교회도 영적 전투 중에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 전투 중에 가장 많이 등장하는 말이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“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이란 무엇인가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시험에는 두 종류가 있다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</a:t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성도들은 하나님의 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곧 하나님의 평가를 받아 자신의 믿음을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점검받을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성도들은 유혹을 받을 때 죄를 짓지 않도록 항상 하나님의 도우심을 간구해야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그렇다면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시험에 들지 않게 해달라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했을 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평가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아니면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유혹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유혹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에 든다는 말은 무슨 뜻인가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유혹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에 든다는 것이 곧 죄를 짓는 것은 아니다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죄를 지을 수 있는 위험성이 커진다는 뜻이다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유혹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에 든다는 것은 하나님의 말씀과 반대되는 곤경에 처한다는 뜻이다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533400" y="3149105"/>
            <a:ext cx="4872038" cy="1186674"/>
            <a:chOff x="533400" y="3149105"/>
            <a:chExt cx="4872038" cy="1186674"/>
          </a:xfrm>
        </p:grpSpPr>
        <p:grpSp>
          <p:nvGrpSpPr>
            <p:cNvPr id="14" name="그룹 13"/>
            <p:cNvGrpSpPr/>
            <p:nvPr/>
          </p:nvGrpSpPr>
          <p:grpSpPr>
            <a:xfrm>
              <a:off x="533400" y="3149105"/>
              <a:ext cx="4872038" cy="1186674"/>
              <a:chOff x="1006372" y="1837409"/>
              <a:chExt cx="4872038" cy="1186674"/>
            </a:xfrm>
          </p:grpSpPr>
          <p:sp>
            <p:nvSpPr>
              <p:cNvPr id="16" name="모서리가 둥근 직사각형 15"/>
              <p:cNvSpPr/>
              <p:nvPr/>
            </p:nvSpPr>
            <p:spPr>
              <a:xfrm>
                <a:off x="1006372" y="2124843"/>
                <a:ext cx="291256" cy="5188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50" dirty="0" smtClean="0">
                    <a:solidFill>
                      <a:srgbClr val="FF0000"/>
                    </a:solidFill>
                  </a:rPr>
                  <a:t>시험</a:t>
                </a:r>
                <a:endParaRPr lang="ko-KR" altLang="en-US" sz="105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8" name="직선 연결선 17"/>
              <p:cNvCxnSpPr/>
              <p:nvPr/>
            </p:nvCxnSpPr>
            <p:spPr>
              <a:xfrm>
                <a:off x="1297628" y="2359030"/>
                <a:ext cx="527894" cy="7115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화살표 연결선 20"/>
              <p:cNvCxnSpPr/>
              <p:nvPr/>
            </p:nvCxnSpPr>
            <p:spPr>
              <a:xfrm>
                <a:off x="1815998" y="2040078"/>
                <a:ext cx="563666" cy="1737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화살표 연결선 21"/>
              <p:cNvCxnSpPr/>
              <p:nvPr/>
            </p:nvCxnSpPr>
            <p:spPr>
              <a:xfrm>
                <a:off x="1815998" y="2699196"/>
                <a:ext cx="563666" cy="548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모서리가 둥근 직사각형 23"/>
              <p:cNvSpPr/>
              <p:nvPr/>
            </p:nvSpPr>
            <p:spPr>
              <a:xfrm>
                <a:off x="2389188" y="1837409"/>
                <a:ext cx="3489222" cy="370383"/>
              </a:xfrm>
              <a:prstGeom prst="roundRect">
                <a:avLst>
                  <a:gd name="adj" fmla="val 1259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050" dirty="0" smtClean="0">
                    <a:solidFill>
                      <a:srgbClr val="FF0000"/>
                    </a:solidFill>
                  </a:rPr>
                  <a:t>평가</a:t>
                </a:r>
                <a:r>
                  <a:rPr lang="en-US" altLang="ko-KR" sz="1050" dirty="0" smtClean="0">
                    <a:solidFill>
                      <a:srgbClr val="FF0000"/>
                    </a:solidFill>
                  </a:rPr>
                  <a:t>(test): </a:t>
                </a:r>
                <a:r>
                  <a:rPr lang="ko-KR" altLang="en-US" sz="1050" dirty="0" smtClean="0">
                    <a:solidFill>
                      <a:srgbClr val="FF0000"/>
                    </a:solidFill>
                  </a:rPr>
                  <a:t>하나님께서 성도들에게 그들 믿음의 수준이     </a:t>
                </a:r>
                <a:r>
                  <a:rPr lang="en-US" altLang="ko-KR" sz="105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ko-KR" sz="1050" dirty="0" smtClean="0">
                    <a:solidFill>
                      <a:srgbClr val="FF0000"/>
                    </a:solidFill>
                  </a:rPr>
                </a:br>
                <a:r>
                  <a:rPr lang="en-US" altLang="ko-KR" sz="1050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en-US" altLang="ko-KR" sz="900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ko-KR" altLang="en-US" sz="1050" dirty="0" smtClean="0">
                    <a:solidFill>
                      <a:srgbClr val="FF0000"/>
                    </a:solidFill>
                  </a:rPr>
                  <a:t>어느 정도인지를 보여주시기 위한 시험</a:t>
                </a:r>
                <a:endParaRPr lang="ko-KR" altLang="en-US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2389188" y="2258368"/>
                <a:ext cx="3489222" cy="765715"/>
              </a:xfrm>
              <a:prstGeom prst="roundRect">
                <a:avLst>
                  <a:gd name="adj" fmla="val 724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050" dirty="0" smtClean="0">
                    <a:solidFill>
                      <a:srgbClr val="FF0000"/>
                    </a:solidFill>
                  </a:rPr>
                  <a:t>유혹</a:t>
                </a:r>
                <a:r>
                  <a:rPr lang="en-US" altLang="ko-KR" sz="1050" dirty="0" smtClean="0">
                    <a:solidFill>
                      <a:srgbClr val="FF0000"/>
                    </a:solidFill>
                  </a:rPr>
                  <a:t>(temptation): </a:t>
                </a:r>
                <a:r>
                  <a:rPr lang="ko-KR" altLang="en-US" sz="1050" dirty="0" smtClean="0">
                    <a:solidFill>
                      <a:srgbClr val="FF0000"/>
                    </a:solidFill>
                  </a:rPr>
                  <a:t>성도가 죄를 짓도록 만드는 모든 </a:t>
                </a:r>
                <a:r>
                  <a:rPr lang="en-US" altLang="ko-KR" sz="105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ko-KR" sz="1050" dirty="0" smtClean="0">
                    <a:solidFill>
                      <a:srgbClr val="FF0000"/>
                    </a:solidFill>
                  </a:rPr>
                </a:br>
                <a:r>
                  <a:rPr lang="en-US" altLang="ko-KR" sz="1050" dirty="0" smtClean="0">
                    <a:solidFill>
                      <a:srgbClr val="FF0000"/>
                    </a:solidFill>
                  </a:rPr>
                  <a:t>                       </a:t>
                </a:r>
                <a:r>
                  <a:rPr lang="ko-KR" altLang="en-US" sz="1050" dirty="0" smtClean="0">
                    <a:solidFill>
                      <a:srgbClr val="FF0000"/>
                    </a:solidFill>
                  </a:rPr>
                  <a:t>조건과 상황</a:t>
                </a:r>
                <a:r>
                  <a:rPr lang="en-US" altLang="ko-KR" sz="105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ko-KR" sz="1050" dirty="0" smtClean="0">
                    <a:solidFill>
                      <a:srgbClr val="FF0000"/>
                    </a:solidFill>
                  </a:rPr>
                </a:br>
                <a:r>
                  <a:rPr lang="en-US" altLang="ko-KR" sz="1050" dirty="0" smtClean="0">
                    <a:solidFill>
                      <a:srgbClr val="FF0000"/>
                    </a:solidFill>
                  </a:rPr>
                  <a:t>                       </a:t>
                </a:r>
                <a:r>
                  <a:rPr lang="ko-KR" altLang="en-US" sz="1050" dirty="0" smtClean="0">
                    <a:solidFill>
                      <a:srgbClr val="FF0000"/>
                    </a:solidFill>
                  </a:rPr>
                  <a:t>하나님의 시험</a:t>
                </a:r>
                <a:r>
                  <a:rPr lang="en-US" altLang="ko-KR" sz="1050" dirty="0" smtClean="0">
                    <a:solidFill>
                      <a:srgbClr val="FF0000"/>
                    </a:solidFill>
                  </a:rPr>
                  <a:t>, </a:t>
                </a:r>
                <a:r>
                  <a:rPr lang="ko-KR" altLang="en-US" sz="1050" dirty="0" smtClean="0">
                    <a:solidFill>
                      <a:srgbClr val="FF0000"/>
                    </a:solidFill>
                  </a:rPr>
                  <a:t>곧 하나님의 평가와          </a:t>
                </a:r>
                <a:r>
                  <a:rPr lang="en-US" altLang="ko-KR" sz="105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ko-KR" sz="1050" dirty="0" smtClean="0">
                    <a:solidFill>
                      <a:srgbClr val="FF0000"/>
                    </a:solidFill>
                  </a:rPr>
                </a:br>
                <a:r>
                  <a:rPr lang="en-US" altLang="ko-KR" sz="1050" dirty="0" smtClean="0">
                    <a:solidFill>
                      <a:srgbClr val="FF0000"/>
                    </a:solidFill>
                  </a:rPr>
                  <a:t>                       </a:t>
                </a:r>
                <a:r>
                  <a:rPr lang="ko-KR" altLang="en-US" sz="1050" dirty="0" smtClean="0">
                    <a:solidFill>
                      <a:srgbClr val="FF0000"/>
                    </a:solidFill>
                  </a:rPr>
                  <a:t>완전히 다름</a:t>
                </a:r>
                <a:endParaRPr lang="ko-KR" altLang="en-US" sz="105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" name="직선 연결선 10"/>
            <p:cNvCxnSpPr/>
            <p:nvPr/>
          </p:nvCxnSpPr>
          <p:spPr>
            <a:xfrm>
              <a:off x="1352550" y="3351774"/>
              <a:ext cx="0" cy="6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직사각형 45"/>
          <p:cNvSpPr/>
          <p:nvPr/>
        </p:nvSpPr>
        <p:spPr>
          <a:xfrm>
            <a:off x="3124200" y="3630383"/>
            <a:ext cx="1981200" cy="32497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화살표 연결선 47"/>
          <p:cNvCxnSpPr/>
          <p:nvPr/>
        </p:nvCxnSpPr>
        <p:spPr>
          <a:xfrm>
            <a:off x="4023360" y="3954780"/>
            <a:ext cx="0" cy="556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3726180" y="4521923"/>
            <a:ext cx="2278380" cy="32497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rgbClr val="FF0000"/>
                </a:solidFill>
              </a:rPr>
              <a:t>공부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가족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취미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이성친구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건강</a:t>
            </a:r>
            <a:r>
              <a:rPr lang="en-US" altLang="ko-KR" sz="900" dirty="0">
                <a:solidFill>
                  <a:srgbClr val="FF0000"/>
                </a:solidFill>
              </a:rPr>
              <a:t> </a:t>
            </a:r>
            <a:r>
              <a:rPr lang="ko-KR" altLang="en-US" sz="900" dirty="0" smtClean="0">
                <a:solidFill>
                  <a:srgbClr val="FF0000"/>
                </a:solidFill>
              </a:rPr>
              <a:t>등등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121615" y="6604877"/>
            <a:ext cx="6300123" cy="1415762"/>
            <a:chOff x="196538" y="1231261"/>
            <a:chExt cx="6300123" cy="1415762"/>
          </a:xfrm>
        </p:grpSpPr>
        <p:grpSp>
          <p:nvGrpSpPr>
            <p:cNvPr id="55" name="그룹 54"/>
            <p:cNvGrpSpPr/>
            <p:nvPr/>
          </p:nvGrpSpPr>
          <p:grpSpPr>
            <a:xfrm>
              <a:off x="196538" y="1293567"/>
              <a:ext cx="6300123" cy="1353456"/>
              <a:chOff x="544510" y="788923"/>
              <a:chExt cx="6300123" cy="1424473"/>
            </a:xfrm>
          </p:grpSpPr>
          <p:sp>
            <p:nvSpPr>
              <p:cNvPr id="57" name="직사각형 56"/>
              <p:cNvSpPr/>
              <p:nvPr/>
            </p:nvSpPr>
            <p:spPr>
              <a:xfrm>
                <a:off x="1031631" y="788923"/>
                <a:ext cx="3064104" cy="302286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성도들을 시험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유혹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하는 존재는 누구인가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?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44510" y="1144440"/>
                <a:ext cx="6300123" cy="1068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성도들을 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유혹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하는 존재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–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육체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성경이 말하는 육체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죄의 본성을 지닌 인간을 가리키는 말이다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단순히 인간의 몸을 말하는 것이 아님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인간의 본성은 만물보다 가장 거짓되고 부패하였고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17:9),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성도들도 이 </a:t>
                </a:r>
                <a:r>
                  <a:rPr lang="ko-KR" altLang="en-US" sz="1000" b="1" u="sng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죄의 본성에서 나오는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ko-KR" altLang="en-US" sz="1000" b="1" u="sng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더러운 것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들과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영적인 전투를 벌이고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56" name="직사각형 55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</a:p>
          </p:txBody>
        </p:sp>
      </p:grpSp>
      <p:cxnSp>
        <p:nvCxnSpPr>
          <p:cNvPr id="59" name="직선 화살표 연결선 58"/>
          <p:cNvCxnSpPr/>
          <p:nvPr/>
        </p:nvCxnSpPr>
        <p:spPr>
          <a:xfrm flipH="1">
            <a:off x="824656" y="7939522"/>
            <a:ext cx="5924" cy="23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767502" y="8213230"/>
            <a:ext cx="3880698" cy="32497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rgbClr val="FF0000"/>
                </a:solidFill>
              </a:rPr>
              <a:t>음란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질투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비방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악독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교만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어리석음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속임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도둑질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탐욕</a:t>
            </a:r>
            <a:r>
              <a:rPr lang="en-US" altLang="ko-KR" sz="900" dirty="0">
                <a:solidFill>
                  <a:srgbClr val="FF0000"/>
                </a:solidFill>
              </a:rPr>
              <a:t> </a:t>
            </a:r>
            <a:r>
              <a:rPr lang="ko-KR" altLang="en-US" sz="900" dirty="0" smtClean="0">
                <a:solidFill>
                  <a:srgbClr val="FF0000"/>
                </a:solidFill>
              </a:rPr>
              <a:t>등등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189502" y="9536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11-2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11. </a:t>
              </a:r>
              <a:r>
                <a:rPr lang="ko-KR" altLang="en-US" sz="9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우리를 시험에 들지 않게 </a:t>
              </a:r>
              <a:r>
                <a:rPr lang="ko-KR" altLang="en-US" sz="9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하옵시고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297680" y="9200117"/>
              <a:ext cx="1462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베드로전서</a:t>
              </a:r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5:8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984440" y="7971106"/>
          <a:ext cx="5548125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쉽게 죄를 지을 수 밖에 없는 나약한 존재입니다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잠시라도 하나님의 말씀과 기도를 가까이 하지 않으면 우리는 시험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유혹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에 들고 죄를 짓게 됩니다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이 사실을 명심하고 겸손하게 하나님께 시험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유혹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에 들지 않게 해달라고 항상 기도합시다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7971106"/>
            <a:ext cx="646112" cy="7564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1615" y="1472855"/>
            <a:ext cx="53254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성도들을 시험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유혹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하는 존재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–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세상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1)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성경이 말하는 세상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세상이 가르치는 가치관은 성경이 가르치는 가치관은 다르다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(1)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세상에서 유행하는 저질스러운 문화가 하나님을 저버리도록 만들려 함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(2)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성도와 교회는 세상의 가치관이 성경 말씀을 빼앗지 않도록 항상 깨어 있어야 함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성도들을 시험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유혹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하는 존재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–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사단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마귀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1)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사단이 우리를 유혹하는 방식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(1)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인간의 죄의 본성을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이용하여 하나님께서 혐오하시는 마음을 갖게 하여 죄를 짓게 함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(2)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세상의 가치관과 만물을 통해 성도들이 하나님을 떠나게 만들려 함</a:t>
            </a:r>
            <a:endParaRPr lang="en-US" altLang="ko-KR" sz="10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47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2-1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2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주기도문이란 무엇인가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208751" cy="6967281"/>
            <a:chOff x="196538" y="1231261"/>
            <a:chExt cx="6208751" cy="6967281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208751" cy="6904975"/>
              <a:chOff x="544510" y="788923"/>
              <a:chExt cx="6208751" cy="7267280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주기도문이란 무엇인가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?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208751" cy="6911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지난 시간 배운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그리스도인에게 기도란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…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오직 하나님의 뜻 가운데 그분께 나아가는 것이다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참된 기도는 그리스도의 이름에 의지하여 할 수 있는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그리스도의 이름으로 기도하는 것은 하나님의 자녀라는 표지이자 증거이다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기도를 통해 우리에게 복을 주신다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주기도문란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…?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우리는 주기도문을 통해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 (1)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교회가 무엇인가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정체성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 (2)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교회가 무엇을 해야 하는가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사명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배운다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우리는 주기도문을 통해 참된 기도와 거짓된 기도를 구분할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거짓된 기도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*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외식적인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다른 사람을 의식하며 하는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        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*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이방인의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주문을 외우는 듯한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자신의 욕심을 위해 하는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참된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높이고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뜻을 헤아리며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 안에서 자신의 필요와 소원을  구하는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25" y="4436136"/>
            <a:ext cx="574839" cy="574839"/>
          </a:xfrm>
          <a:prstGeom prst="rect">
            <a:avLst/>
          </a:prstGeom>
        </p:spPr>
      </p:pic>
      <p:sp>
        <p:nvSpPr>
          <p:cNvPr id="3" name="모서리가 둥근 사각형 설명선 2"/>
          <p:cNvSpPr/>
          <p:nvPr/>
        </p:nvSpPr>
        <p:spPr>
          <a:xfrm>
            <a:off x="2232660" y="4436136"/>
            <a:ext cx="2941320" cy="425424"/>
          </a:xfrm>
          <a:prstGeom prst="wedgeRoundRectCallout">
            <a:avLst>
              <a:gd name="adj1" fmla="val -59740"/>
              <a:gd name="adj2" fmla="val 1430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오늘 예배시간 대표기도인데</a:t>
            </a:r>
            <a:r>
              <a:rPr lang="en-US" altLang="ko-KR" sz="1000" dirty="0" smtClean="0">
                <a:solidFill>
                  <a:schemeClr val="tx1"/>
                </a:solidFill>
              </a:rPr>
              <a:t>… </a:t>
            </a:r>
            <a:r>
              <a:rPr lang="ko-KR" altLang="en-US" sz="1000" dirty="0" smtClean="0">
                <a:solidFill>
                  <a:schemeClr val="tx1"/>
                </a:solidFill>
              </a:rPr>
              <a:t>너무 떨려 </a:t>
            </a:r>
            <a:r>
              <a:rPr lang="en-US" altLang="ko-KR" sz="1000" dirty="0" smtClean="0">
                <a:solidFill>
                  <a:schemeClr val="tx1"/>
                </a:solidFill>
              </a:rPr>
              <a:t/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ko-KR" altLang="en-US" sz="1000" dirty="0" smtClean="0">
                <a:solidFill>
                  <a:schemeClr val="tx1"/>
                </a:solidFill>
              </a:rPr>
              <a:t>기도 못한다고 사람들이 비웃으면 어쩌지</a:t>
            </a:r>
            <a:r>
              <a:rPr lang="en-US" altLang="ko-KR" sz="1000" dirty="0">
                <a:solidFill>
                  <a:schemeClr val="tx1"/>
                </a:solidFill>
              </a:rPr>
              <a:t>?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28" y="5726260"/>
            <a:ext cx="593336" cy="571581"/>
          </a:xfrm>
          <a:prstGeom prst="rect">
            <a:avLst/>
          </a:prstGeom>
        </p:spPr>
      </p:pic>
      <p:sp>
        <p:nvSpPr>
          <p:cNvPr id="18" name="모서리가 둥근 사각형 설명선 17"/>
          <p:cNvSpPr/>
          <p:nvPr/>
        </p:nvSpPr>
        <p:spPr>
          <a:xfrm>
            <a:off x="2288301" y="5641348"/>
            <a:ext cx="2941320" cy="583414"/>
          </a:xfrm>
          <a:prstGeom prst="wedgeRoundRectCallout">
            <a:avLst>
              <a:gd name="adj1" fmla="val -59740"/>
              <a:gd name="adj2" fmla="val 1430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주옵소서</a:t>
            </a:r>
            <a:r>
              <a:rPr lang="en-US" altLang="ko-KR" sz="1000" dirty="0" smtClean="0">
                <a:solidFill>
                  <a:schemeClr val="tx1"/>
                </a:solidFill>
              </a:rPr>
              <a:t>! </a:t>
            </a:r>
            <a:r>
              <a:rPr lang="ko-KR" altLang="en-US" sz="1000" dirty="0" smtClean="0">
                <a:solidFill>
                  <a:schemeClr val="tx1"/>
                </a:solidFill>
              </a:rPr>
              <a:t>주옵소서</a:t>
            </a:r>
            <a:r>
              <a:rPr lang="en-US" altLang="ko-KR" sz="1000" dirty="0" smtClean="0">
                <a:solidFill>
                  <a:schemeClr val="tx1"/>
                </a:solidFill>
              </a:rPr>
              <a:t>!! </a:t>
            </a:r>
            <a:r>
              <a:rPr lang="ko-KR" altLang="en-US" sz="1000" dirty="0" smtClean="0">
                <a:solidFill>
                  <a:schemeClr val="tx1"/>
                </a:solidFill>
              </a:rPr>
              <a:t>주옵소서</a:t>
            </a:r>
            <a:r>
              <a:rPr lang="en-US" altLang="ko-KR" sz="1000" dirty="0" smtClean="0">
                <a:solidFill>
                  <a:schemeClr val="tx1"/>
                </a:solidFill>
              </a:rPr>
              <a:t>!!!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ko-KR" altLang="en-US" sz="1000" dirty="0" smtClean="0">
                <a:solidFill>
                  <a:schemeClr val="tx1"/>
                </a:solidFill>
              </a:rPr>
              <a:t>복을 주옵소서</a:t>
            </a:r>
            <a:r>
              <a:rPr lang="en-US" altLang="ko-KR" sz="1000" dirty="0" smtClean="0">
                <a:solidFill>
                  <a:schemeClr val="tx1"/>
                </a:solidFill>
              </a:rPr>
              <a:t>!!!</a:t>
            </a: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재산도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늘려주옵시고</a:t>
            </a:r>
            <a:r>
              <a:rPr lang="ko-KR" altLang="en-US" sz="1000" dirty="0" smtClean="0">
                <a:solidFill>
                  <a:schemeClr val="tx1"/>
                </a:solidFill>
              </a:rPr>
              <a:t> 명예도 내려주옵소서</a:t>
            </a:r>
            <a:r>
              <a:rPr lang="en-US" altLang="ko-KR" sz="1000" dirty="0" smtClean="0">
                <a:solidFill>
                  <a:schemeClr val="tx1"/>
                </a:solidFill>
              </a:rPr>
              <a:t>!!!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28" y="7005546"/>
            <a:ext cx="553616" cy="553616"/>
          </a:xfrm>
          <a:prstGeom prst="rect">
            <a:avLst/>
          </a:prstGeom>
        </p:spPr>
      </p:pic>
      <p:sp>
        <p:nvSpPr>
          <p:cNvPr id="21" name="모서리가 둥근 사각형 설명선 20"/>
          <p:cNvSpPr/>
          <p:nvPr/>
        </p:nvSpPr>
        <p:spPr>
          <a:xfrm>
            <a:off x="2288300" y="6975748"/>
            <a:ext cx="3159999" cy="583414"/>
          </a:xfrm>
          <a:prstGeom prst="wedgeRoundRectCallout">
            <a:avLst>
              <a:gd name="adj1" fmla="val -59740"/>
              <a:gd name="adj2" fmla="val 1430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하나님 아버지께서는 우리의 창조주요 구원자</a:t>
            </a:r>
            <a:r>
              <a:rPr lang="en-US" altLang="ko-KR" sz="1000" dirty="0">
                <a:solidFill>
                  <a:schemeClr val="tx1"/>
                </a:solidFill>
              </a:rPr>
              <a:t/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ko-KR" altLang="en-US" sz="1000" dirty="0" smtClean="0">
                <a:solidFill>
                  <a:schemeClr val="tx1"/>
                </a:solidFill>
              </a:rPr>
              <a:t>하나님의 뜻이 이루어지길 소원합니다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ko-KR" altLang="en-US" sz="1000" dirty="0" smtClean="0">
                <a:solidFill>
                  <a:schemeClr val="tx1"/>
                </a:solidFill>
              </a:rPr>
              <a:t>그리스도인들로 살기에 필요한 모든 것을 주옵소서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25450" y="4660900"/>
            <a:ext cx="5476758" cy="920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198900" y="9536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12-1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12.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악에서 구하옵소서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(1)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5743880" cy="4428125"/>
            <a:chOff x="196538" y="1231261"/>
            <a:chExt cx="5743880" cy="4428125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5743880" cy="4365819"/>
              <a:chOff x="544510" y="788923"/>
              <a:chExt cx="5743880" cy="4594893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우리의 영적 전투의 상대자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사단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마귀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5743880" cy="4239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어떤 존재인가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인격적 존재이다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보이는 세상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물질 세계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과 보이지 않는 세상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 세계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에는 세 종류의 인격적 존재가 있음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천사와 인간의 공통점과 차이점은 무엇인가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&lt;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타락 천사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&gt;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천사는 하나님의 창조물이며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사단은 타락한 천사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28:13-17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사단은 하나님과 동등하거나 대등하지 않으며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오히려 하나님의 지배권 아래에 있음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사단이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욥을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시험하려 할 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하나님께서 시험의 범위를 정해 주시는 장면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어떤 특징을 갖고 있는가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원수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대적자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 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배반하고 사람을 타락시킴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눅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10:18-19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시험하는 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 땅에 오신 예수님을 시험하였고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예수님을 믿는 성도들을 시험함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4:1-3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공중 권세 잡은 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 세상을 다스리는 왕이 되어 타락한 인간들을 다스림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엡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2:2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 밖에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거짓말하는 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’, 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고소자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’, ‘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바알세불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귀신의 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)’,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세상의 신 등등으로 불림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683659" y="2461113"/>
          <a:ext cx="4834492" cy="73919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99143"/>
                <a:gridCol w="4335349"/>
              </a:tblGrid>
              <a:tr h="24389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첫째</a:t>
                      </a:r>
                      <a:endParaRPr lang="ko-KR" altLang="en-US" sz="1000" b="0" dirty="0">
                        <a:latin typeface="HY엽서M" panose="02030600000101010101" pitchFamily="18" charset="-127"/>
                        <a:ea typeface="HY엽서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영원 전부터 존재하며 우주 만물을 만들어 통치함           </a:t>
                      </a:r>
                      <a:r>
                        <a:rPr lang="en-US" altLang="ko-KR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(              )</a:t>
                      </a:r>
                      <a:endParaRPr lang="ko-KR" altLang="en-US" sz="1000" b="0" dirty="0">
                        <a:latin typeface="HY엽서M" panose="02030600000101010101" pitchFamily="18" charset="-127"/>
                        <a:ea typeface="HY엽서M" panose="02030600000101010101" pitchFamily="18" charset="-127"/>
                      </a:endParaRPr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둘째</a:t>
                      </a:r>
                      <a:endParaRPr lang="ko-KR" altLang="en-US" sz="1000" b="0" dirty="0">
                        <a:latin typeface="HY엽서M" panose="02030600000101010101" pitchFamily="18" charset="-127"/>
                        <a:ea typeface="HY엽서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인격적 존재지만 눈으로 볼 수 없음                              </a:t>
                      </a:r>
                      <a:r>
                        <a:rPr lang="en-US" altLang="ko-KR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(              )</a:t>
                      </a:r>
                      <a:endParaRPr lang="ko-KR" altLang="en-US" sz="1000" b="0" dirty="0">
                        <a:latin typeface="HY엽서M" panose="02030600000101010101" pitchFamily="18" charset="-127"/>
                        <a:ea typeface="HY엽서M" panose="02030600000101010101" pitchFamily="18" charset="-127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셋째</a:t>
                      </a:r>
                      <a:endParaRPr lang="ko-KR" altLang="en-US" sz="1000" b="0" dirty="0">
                        <a:latin typeface="HY엽서M" panose="02030600000101010101" pitchFamily="18" charset="-127"/>
                        <a:ea typeface="HY엽서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인격적 존재로서 눈으로 볼 수 있음                              </a:t>
                      </a:r>
                      <a:r>
                        <a:rPr lang="en-US" altLang="ko-KR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(              )</a:t>
                      </a:r>
                      <a:endParaRPr lang="ko-KR" altLang="en-US" sz="1000" b="0" dirty="0">
                        <a:latin typeface="HY엽서M" panose="02030600000101010101" pitchFamily="18" charset="-127"/>
                        <a:ea typeface="HY엽서M" panose="02030600000101010101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29" y="2475068"/>
            <a:ext cx="243821" cy="21821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28" y="2713495"/>
            <a:ext cx="243821" cy="21821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27" y="2973445"/>
            <a:ext cx="243821" cy="218218"/>
          </a:xfrm>
          <a:prstGeom prst="rect">
            <a:avLst/>
          </a:prstGeom>
        </p:spPr>
      </p:pic>
      <p:sp>
        <p:nvSpPr>
          <p:cNvPr id="24" name="설명선 1(강조선) 23"/>
          <p:cNvSpPr/>
          <p:nvPr/>
        </p:nvSpPr>
        <p:spPr>
          <a:xfrm>
            <a:off x="1866900" y="5635009"/>
            <a:ext cx="4380354" cy="326244"/>
          </a:xfrm>
          <a:prstGeom prst="accentCallout1">
            <a:avLst>
              <a:gd name="adj1" fmla="val 48750"/>
              <a:gd name="adj2" fmla="val -1201"/>
              <a:gd name="adj3" fmla="val -9237"/>
              <a:gd name="adj4" fmla="val -133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900" b="1" dirty="0" smtClean="0">
                <a:solidFill>
                  <a:srgbClr val="C00000"/>
                </a:solidFill>
              </a:rPr>
              <a:t>사단의 특징은 한마디로 하나님을 대적하고 성도들을 시험하고 괴롭히는 것이다</a:t>
            </a:r>
            <a:r>
              <a:rPr lang="en-US" altLang="ko-KR" sz="900" b="1" dirty="0">
                <a:solidFill>
                  <a:srgbClr val="C00000"/>
                </a:solidFill>
              </a:rPr>
              <a:t>.</a:t>
            </a:r>
            <a:endParaRPr lang="en-US" altLang="ko-KR" sz="900" b="1" dirty="0" smtClean="0">
              <a:solidFill>
                <a:srgbClr val="C00000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96538" y="6160131"/>
            <a:ext cx="6378669" cy="2108259"/>
            <a:chOff x="196538" y="1231261"/>
            <a:chExt cx="6378669" cy="2108259"/>
          </a:xfrm>
        </p:grpSpPr>
        <p:grpSp>
          <p:nvGrpSpPr>
            <p:cNvPr id="27" name="그룹 26"/>
            <p:cNvGrpSpPr/>
            <p:nvPr/>
          </p:nvGrpSpPr>
          <p:grpSpPr>
            <a:xfrm>
              <a:off x="196538" y="1293567"/>
              <a:ext cx="6378669" cy="2045953"/>
              <a:chOff x="544510" y="788923"/>
              <a:chExt cx="6378669" cy="2153305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1031631" y="788923"/>
                <a:ext cx="2164316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사단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마귀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의 최후의 운명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4510" y="1144440"/>
                <a:ext cx="6378669" cy="179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예수님의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초림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배반한 인류는 사단과 죄의 종이 되었다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예수님은 하나님께 대한 인류의 반역죄를 대신 하여 죽고 부활하여 사단과 죄의 종 노릇하던 인류를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해방하고 구원하였다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예수님의 재림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재림하실 예수님은 성도들을 괴롭히던 사단과 그 권세를 영원히 무너뜨리실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20:10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성도는 완전히 새롭게 시작된 하나님 나라에서 영생하며 하나님만 찬양하고 경배하게 될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21:4 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31" name="표 30"/>
          <p:cNvGraphicFramePr>
            <a:graphicFrameLocks noGrp="1"/>
          </p:cNvGraphicFramePr>
          <p:nvPr>
            <p:extLst/>
          </p:nvPr>
        </p:nvGraphicFramePr>
        <p:xfrm>
          <a:off x="984440" y="8336866"/>
          <a:ext cx="5548125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사단은 하나님의 통치권 안에서 움직이는 존재입니다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그러므로 우리는 사단의 시험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</a:rPr>
                        <a:t> 앞에 당당하게 맞설 수 있습니다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</a:rPr>
                        <a:t>결국 예수님이 다시 오시면 사단은 영원히 패망할 것입니다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8336865"/>
            <a:ext cx="646112" cy="791895"/>
          </a:xfrm>
          <a:prstGeom prst="rect">
            <a:avLst/>
          </a:prstGeom>
        </p:spPr>
      </p:pic>
      <p:grpSp>
        <p:nvGrpSpPr>
          <p:cNvPr id="34" name="그룹 33"/>
          <p:cNvGrpSpPr/>
          <p:nvPr/>
        </p:nvGrpSpPr>
        <p:grpSpPr>
          <a:xfrm>
            <a:off x="4413247" y="9258300"/>
            <a:ext cx="1527170" cy="661492"/>
            <a:chOff x="3672081" y="8899543"/>
            <a:chExt cx="2296920" cy="956749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305323" y="9133752"/>
              <a:ext cx="1299998" cy="378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시편 </a:t>
              </a:r>
              <a:r>
                <a:rPr lang="en-US" altLang="ko-KR" sz="11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46:1</a:t>
              </a:r>
              <a:endParaRPr lang="ko-KR" altLang="en-US" sz="11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9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13886" y="9536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13-1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13.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악에서 구하옵소서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(2)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165470" cy="1877428"/>
            <a:chOff x="196538" y="1231261"/>
            <a:chExt cx="6165470" cy="1877428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165470" cy="1815122"/>
              <a:chOff x="544510" y="788923"/>
              <a:chExt cx="6165470" cy="1910360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216114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강력한 사단의 유혹과 핍박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165470" cy="1554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예수님이 재림하기 전까지 사단은 강력한 능력으로 성도와 교회를 유혹하고 핍박한다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우는 사자 같이 두루 다니며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 (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벧전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5:8)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교회를 핍박한다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성도와 교회가 하나님의 말씀을 전파할 때 뿐만 아니라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특별히 성도와 교회가 잘못을 저질렀을 때 사단은 이를 교묘히 교회 핍박 도구로 그 잘못을 이용함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광명의 천사로 둔갑하여 교회를 괴롭힌다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고후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11:13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교회가 이 세상에 세워진 이래로 수많은 이단과 사이비들이 등장하였다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96538" y="3187061"/>
            <a:ext cx="5913798" cy="5109080"/>
            <a:chOff x="196538" y="1231261"/>
            <a:chExt cx="5913798" cy="5109080"/>
          </a:xfrm>
        </p:grpSpPr>
        <p:grpSp>
          <p:nvGrpSpPr>
            <p:cNvPr id="16" name="그룹 15"/>
            <p:cNvGrpSpPr/>
            <p:nvPr/>
          </p:nvGrpSpPr>
          <p:grpSpPr>
            <a:xfrm>
              <a:off x="196538" y="1293567"/>
              <a:ext cx="5913798" cy="5046774"/>
              <a:chOff x="544510" y="788923"/>
              <a:chExt cx="5913798" cy="5311580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1031631" y="788923"/>
                <a:ext cx="322159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사단과 벌이는 영적 전투에서 승리하는 법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4510" y="1144440"/>
                <a:ext cx="5913798" cy="4956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성도들은 항상 사단과 영적 전투 중임을 명심해야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인격적인 존재라는 사실을 인식하는 것이 중요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사단은 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의의 모든 면에서 성도와 교회를 유혹한다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사단은 하나님을 인정하지 않는 진화론 같은 가짜 지식으로 유혹한다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사단은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뉴에이지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음악과 같은 정서적 도구로 유혹한다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사단은 하나님보다는 세상을 사랑하려는 죄의 본성적 의지를 이용하여 유혹한다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전신갑주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전신갑옷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완전무장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를 입으라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전신갑주를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입으라는 것은 곧 하나님의 말씀으로 무장하라는 뜻이다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전신갑주를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입고 싸우기 위해서는 늘 기도해야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엡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6:18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기도한다는 것은 하나님의 능력을 의지한다는 표현이며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늘 깨어 있어서 싸울 준비를 한다는 뜻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9572" y="4343324"/>
            <a:ext cx="2135458" cy="41004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842414" y="5240021"/>
            <a:ext cx="1255472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050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에베소서</a:t>
            </a:r>
            <a:r>
              <a:rPr lang="ko-KR" altLang="en-US" sz="105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05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6:14-17</a:t>
            </a:r>
            <a:endParaRPr lang="en-US" altLang="ko-KR" sz="1050" dirty="0">
              <a:ln w="6600">
                <a:solidFill>
                  <a:schemeClr val="accent2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0458" y="5547132"/>
            <a:ext cx="2807179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/>
              <a:t>그런즉 서서</a:t>
            </a:r>
            <a:r>
              <a:rPr lang="en-US" altLang="ko-KR" sz="1000" dirty="0" smtClean="0"/>
              <a:t>, (      )</a:t>
            </a:r>
            <a:r>
              <a:rPr lang="ko-KR" altLang="en-US" sz="1000" dirty="0" smtClean="0"/>
              <a:t>로 너희 허리띠를 띠고 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의의 흉배를 붙이고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평안의 </a:t>
            </a:r>
            <a:r>
              <a:rPr lang="en-US" altLang="ko-KR" sz="1000" dirty="0" smtClean="0"/>
              <a:t>(      )</a:t>
            </a:r>
            <a:r>
              <a:rPr lang="ko-KR" altLang="en-US" sz="1000" dirty="0" smtClean="0"/>
              <a:t>의 예비한 것으로 신을 신고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ko-KR" altLang="en-US" sz="1000" dirty="0" smtClean="0"/>
              <a:t>모든 것 위에 </a:t>
            </a:r>
            <a:r>
              <a:rPr lang="en-US" altLang="ko-KR" sz="1000" dirty="0" smtClean="0"/>
              <a:t>(        )</a:t>
            </a:r>
            <a:r>
              <a:rPr lang="ko-KR" altLang="en-US" sz="1000" dirty="0" smtClean="0"/>
              <a:t>의 </a:t>
            </a:r>
            <a:r>
              <a:rPr lang="ko-KR" altLang="en-US" sz="1000" dirty="0" smtClean="0"/>
              <a:t>방패를 </a:t>
            </a:r>
            <a:r>
              <a:rPr lang="ko-KR" altLang="en-US" sz="1000" dirty="0" smtClean="0"/>
              <a:t>가지고 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이로써 능히 악한 자의 모든 </a:t>
            </a:r>
            <a:r>
              <a:rPr lang="en-US" altLang="ko-KR" sz="1000" dirty="0" smtClean="0"/>
              <a:t>(</a:t>
            </a:r>
            <a:r>
              <a:rPr lang="ko-KR" altLang="en-US" sz="1000" dirty="0"/>
              <a:t> </a:t>
            </a:r>
            <a:r>
              <a:rPr lang="ko-KR" altLang="en-US" sz="1000" dirty="0" smtClean="0"/>
              <a:t>    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을 소멸하고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 smtClean="0"/>
              <a:t>(       )</a:t>
            </a:r>
            <a:r>
              <a:rPr lang="ko-KR" altLang="en-US" sz="1000" dirty="0" smtClean="0"/>
              <a:t>의 투구와 </a:t>
            </a:r>
            <a:r>
              <a:rPr lang="en-US" altLang="ko-KR" sz="1000" dirty="0" smtClean="0"/>
              <a:t>(       )</a:t>
            </a:r>
            <a:r>
              <a:rPr lang="ko-KR" altLang="en-US" sz="1000" dirty="0" smtClean="0"/>
              <a:t>의 검</a:t>
            </a:r>
            <a:r>
              <a:rPr lang="en-US" altLang="ko-KR" sz="10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곧 하나님의 </a:t>
            </a:r>
            <a:r>
              <a:rPr lang="en-US" altLang="ko-KR" sz="1000" dirty="0" smtClean="0"/>
              <a:t>(        )</a:t>
            </a:r>
            <a:r>
              <a:rPr lang="ko-KR" altLang="en-US" sz="1000" dirty="0" smtClean="0"/>
              <a:t>을 가지라</a:t>
            </a:r>
            <a:endParaRPr lang="ko-KR" altLang="en-US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74" y="5352595"/>
            <a:ext cx="1434084" cy="21086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57" y="6218887"/>
            <a:ext cx="360000" cy="249000"/>
          </a:xfrm>
          <a:prstGeom prst="rect">
            <a:avLst/>
          </a:prstGeom>
        </p:spPr>
      </p:pic>
      <p:graphicFrame>
        <p:nvGraphicFramePr>
          <p:cNvPr id="33" name="표 32"/>
          <p:cNvGraphicFramePr>
            <a:graphicFrameLocks noGrp="1"/>
          </p:cNvGraphicFramePr>
          <p:nvPr>
            <p:extLst/>
          </p:nvPr>
        </p:nvGraphicFramePr>
        <p:xfrm>
          <a:off x="713928" y="8320488"/>
          <a:ext cx="5829535" cy="7861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9288"/>
                <a:gridCol w="5450247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사단보다 연약한 존재입니다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따라서 우리 혼자 힘으로는 사단과 싸울 수 없습니다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항상 하나님의 말씀을 읽고 묵상하며 하나님께 지혜와 능력을 구하는 기도를 항상 깨어있어서 할 수 있어야 합니다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4" name="그림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8335379"/>
            <a:ext cx="473315" cy="756412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4574657" y="9346007"/>
            <a:ext cx="1394345" cy="497841"/>
            <a:chOff x="3672078" y="8875628"/>
            <a:chExt cx="2296920" cy="956749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78" y="8875628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495799" y="9200118"/>
              <a:ext cx="304309" cy="591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822534" y="9472689"/>
            <a:ext cx="1146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요한일서</a:t>
            </a:r>
            <a:r>
              <a:rPr lang="ko-KR" altLang="en-US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5:14</a:t>
            </a:r>
            <a:endParaRPr lang="ko-KR" altLang="en-US" sz="11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25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17950" y="9536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14-1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14.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나라와 권세와 영광이 아버지께 영원히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…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415411"/>
            <a:ext cx="6665607" cy="3077755"/>
            <a:chOff x="196538" y="1231261"/>
            <a:chExt cx="6665607" cy="3077755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665607" cy="3015449"/>
              <a:chOff x="544510" y="788923"/>
              <a:chExt cx="6665607" cy="317366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211034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나라와 권세와 영광이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…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665607" cy="2818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나라와 권세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통치권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지배권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나라는 예수 그리스도의 구원하심으로 시작되었다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9:26,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2:14-15,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딤후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1:10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나라는 예수 그리스도의 재림으로 완성된다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 그리스도의 구원받은 성도들은 하나님의 나라 백성들이 되어 하나님의 통치를 받는 자들이다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하나님을 사랑하고 말씀을 온전히 받아드리는 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뜻을 구하고 행하는 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영광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영광이란 하나님의 탁월하고 뛰어난 성품과 능력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자존하심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영원하심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무한하심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전지전능하심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불변하심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을 말한다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영광을 위한 삶을 사는 것은 하나님을 사랑하고 이웃을 사랑하는 것 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십계명으로 대표되는 하나님 말씀을 배워 행하는 자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시편 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편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96538" y="4587236"/>
            <a:ext cx="5742278" cy="2119801"/>
            <a:chOff x="196538" y="1231261"/>
            <a:chExt cx="5742278" cy="2119801"/>
          </a:xfrm>
        </p:grpSpPr>
        <p:grpSp>
          <p:nvGrpSpPr>
            <p:cNvPr id="21" name="그룹 20"/>
            <p:cNvGrpSpPr/>
            <p:nvPr/>
          </p:nvGrpSpPr>
          <p:grpSpPr>
            <a:xfrm>
              <a:off x="196538" y="1293567"/>
              <a:ext cx="5742278" cy="2057495"/>
              <a:chOff x="544510" y="788923"/>
              <a:chExt cx="5742278" cy="2165451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1031631" y="788923"/>
                <a:ext cx="211034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아버지께 영원히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…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10" y="1144440"/>
                <a:ext cx="5742278" cy="180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우리 아버지이시다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모든 창조물을 초월하신 하나님이 우리 아버지이시다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원리 우리는 하나님께 반역했던 자들이었으나 예수 그리스도를 통해 하나님의 양자가 되었다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8:15,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4:4-6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양자가 된 성도들은 하나님의 보호와 필요를 공급받는다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1:30-31,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46:3-4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양자들은 당당하게 일용할 양식을 구할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196538" y="6787511"/>
            <a:ext cx="5742278" cy="1646594"/>
            <a:chOff x="196538" y="1231261"/>
            <a:chExt cx="5742278" cy="1646594"/>
          </a:xfrm>
        </p:grpSpPr>
        <p:grpSp>
          <p:nvGrpSpPr>
            <p:cNvPr id="28" name="그룹 27"/>
            <p:cNvGrpSpPr/>
            <p:nvPr/>
          </p:nvGrpSpPr>
          <p:grpSpPr>
            <a:xfrm>
              <a:off x="196538" y="1293567"/>
              <a:ext cx="5742278" cy="1584288"/>
              <a:chOff x="544510" y="788923"/>
              <a:chExt cx="5742278" cy="1667415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1031631" y="788923"/>
                <a:ext cx="211034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아멘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4510" y="1144440"/>
                <a:ext cx="5742278" cy="1311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히브리말로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진실로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확실히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그렇게 될 것을 믿습니다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기도의 끝에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이라 하는 것은 그 기도가 진실로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확실히 이뤄질 것을 믿는다는 뜻이다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주기도문 끝에서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아멘이란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하나님의 나라와 권세와 영광이 아버지께 있음을 고백하는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기도가 끝날 때 함께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아멘이라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말할 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우리는 기도한 사람의 말에 동의하며 하나님을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신뢰한다고 고백하는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29" name="직사각형 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다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1096962" y="8549464"/>
          <a:ext cx="5548125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81678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주기도문은 예수님께서 보이신 기도의 모형이요 모범입니다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이 기도의 모범에 따라 기도하고 하나님께 영광을 돌리며 하나님의 인도하심과 공급하심을 믿고 신뢰할 줄 알아야 하겠습니다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3" name="그림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0" y="8549463"/>
            <a:ext cx="736431" cy="822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50" y="9632950"/>
            <a:ext cx="3204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주기도문이 끝났습니다</a:t>
            </a:r>
            <a:r>
              <a:rPr lang="en-US" altLang="ko-KR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모두 수고했어요</a:t>
            </a:r>
            <a:r>
              <a:rPr lang="en-US" altLang="ko-KR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…</a:t>
            </a:r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endParaRPr lang="ko-KR" altLang="en-US" sz="12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40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2-2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2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주기도문이란 무엇인가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926460" y="870775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274820" y="9139157"/>
              <a:ext cx="13564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외울 말씀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/>
              </a:r>
              <a:b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</a:br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요한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</a:t>
              </a:r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서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5:14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3696405" cy="697040"/>
            <a:chOff x="196538" y="1231261"/>
            <a:chExt cx="3696405" cy="697040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3696405" cy="634734"/>
              <a:chOff x="544510" y="788923"/>
              <a:chExt cx="3696405" cy="66803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주기도문의 구조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184731" cy="312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400" y="1844129"/>
            <a:ext cx="489428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하늘에 계신 우리 아버지여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이름이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거룩히</a:t>
            </a: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여김을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받으시오며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나라이</a:t>
            </a: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임하옵시며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뜻이 하늘에서 이룬 것 같이 땅에서도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이루어지이다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오늘날 우리에게 일용할 양식을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주옵시고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우리가 우리에게 죄 지은 자를 사하여 준 것 같이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우리 죄를 사하여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주옵시고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우리를 시험에 들게 하지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마옵시고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다만 악에서 구하옵소서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대개 나라와 권세와 영광이 아버지께 영원히 있사옵나이다</a:t>
            </a:r>
            <a:r>
              <a:rPr lang="en-US" altLang="ko-KR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아멘</a:t>
            </a:r>
            <a:endParaRPr lang="ko-KR" altLang="en-US" sz="14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33400" y="2022103"/>
            <a:ext cx="2299167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 설명선 3"/>
          <p:cNvSpPr/>
          <p:nvPr/>
        </p:nvSpPr>
        <p:spPr>
          <a:xfrm>
            <a:off x="3178308" y="1922313"/>
            <a:ext cx="823617" cy="299193"/>
          </a:xfrm>
          <a:prstGeom prst="wedgeRectCallout">
            <a:avLst>
              <a:gd name="adj1" fmla="val -80045"/>
              <a:gd name="adj2" fmla="val -27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smtClean="0">
                <a:solidFill>
                  <a:schemeClr val="tx1"/>
                </a:solidFill>
              </a:rPr>
              <a:t>부름말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33400" y="2415912"/>
            <a:ext cx="4320540" cy="11883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 설명선 21"/>
          <p:cNvSpPr/>
          <p:nvPr/>
        </p:nvSpPr>
        <p:spPr>
          <a:xfrm>
            <a:off x="5137161" y="2310932"/>
            <a:ext cx="1416039" cy="299193"/>
          </a:xfrm>
          <a:prstGeom prst="wedgeRectCallout">
            <a:avLst>
              <a:gd name="adj1" fmla="val -66592"/>
              <a:gd name="adj2" fmla="val 405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하나님의 </a:t>
            </a:r>
            <a:r>
              <a:rPr lang="ko-KR" altLang="en-US" sz="1050" smtClean="0">
                <a:solidFill>
                  <a:schemeClr val="tx1"/>
                </a:solidFill>
              </a:rPr>
              <a:t>뜻을 구함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33400" y="3683596"/>
            <a:ext cx="4320540" cy="2054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사각형 설명선 26"/>
          <p:cNvSpPr/>
          <p:nvPr/>
        </p:nvSpPr>
        <p:spPr>
          <a:xfrm>
            <a:off x="5192459" y="4206239"/>
            <a:ext cx="1416039" cy="299193"/>
          </a:xfrm>
          <a:prstGeom prst="wedgeRectCallout">
            <a:avLst>
              <a:gd name="adj1" fmla="val -66592"/>
              <a:gd name="adj2" fmla="val 405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우리의 필요를 구함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33399" y="5874868"/>
            <a:ext cx="4894289" cy="7020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 설명선 28"/>
          <p:cNvSpPr/>
          <p:nvPr/>
        </p:nvSpPr>
        <p:spPr>
          <a:xfrm>
            <a:off x="4700135" y="6625852"/>
            <a:ext cx="1721015" cy="350943"/>
          </a:xfrm>
          <a:prstGeom prst="wedgeRectCallout">
            <a:avLst>
              <a:gd name="adj1" fmla="val -66592"/>
              <a:gd name="adj2" fmla="val -486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하나님께 영광을 돌리며  찬양함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" name="설명선 1(강조선) 5"/>
          <p:cNvSpPr/>
          <p:nvPr/>
        </p:nvSpPr>
        <p:spPr>
          <a:xfrm>
            <a:off x="4382532" y="1747422"/>
            <a:ext cx="2211758" cy="256832"/>
          </a:xfrm>
          <a:prstGeom prst="accentCallout1">
            <a:avLst>
              <a:gd name="adj1" fmla="val 18750"/>
              <a:gd name="adj2" fmla="val -8333"/>
              <a:gd name="adj3" fmla="val 76430"/>
              <a:gd name="adj4" fmla="val -16973"/>
            </a:avLst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우리는 누구에게 기도하는가를 알려줌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30" name="설명선 1(강조선) 29"/>
          <p:cNvSpPr/>
          <p:nvPr/>
        </p:nvSpPr>
        <p:spPr>
          <a:xfrm>
            <a:off x="5074920" y="2881668"/>
            <a:ext cx="1729740" cy="392053"/>
          </a:xfrm>
          <a:prstGeom prst="accentCallout1">
            <a:avLst>
              <a:gd name="adj1" fmla="val 18750"/>
              <a:gd name="adj2" fmla="val -8333"/>
              <a:gd name="adj3" fmla="val -66600"/>
              <a:gd name="adj4" fmla="val 8397"/>
            </a:avLst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우리는 하나님께 먼저 무엇을 </a:t>
            </a:r>
            <a:r>
              <a:rPr lang="en-US" altLang="ko-KR" sz="900" dirty="0" smtClean="0">
                <a:solidFill>
                  <a:schemeClr val="tx1"/>
                </a:solidFill>
              </a:rPr>
              <a:t/>
            </a:r>
            <a:br>
              <a:rPr lang="en-US" altLang="ko-KR" sz="900" dirty="0" smtClean="0">
                <a:solidFill>
                  <a:schemeClr val="tx1"/>
                </a:solidFill>
              </a:rPr>
            </a:br>
            <a:r>
              <a:rPr lang="ko-KR" altLang="en-US" sz="900" dirty="0" smtClean="0">
                <a:solidFill>
                  <a:schemeClr val="tx1"/>
                </a:solidFill>
              </a:rPr>
              <a:t>간구해야 하는가를 알려줌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31" name="설명선 1(강조선) 30"/>
          <p:cNvSpPr/>
          <p:nvPr/>
        </p:nvSpPr>
        <p:spPr>
          <a:xfrm>
            <a:off x="5104131" y="4751395"/>
            <a:ext cx="1700529" cy="564119"/>
          </a:xfrm>
          <a:prstGeom prst="accentCallout1">
            <a:avLst>
              <a:gd name="adj1" fmla="val 18750"/>
              <a:gd name="adj2" fmla="val -8333"/>
              <a:gd name="adj3" fmla="val -45153"/>
              <a:gd name="adj4" fmla="val 9293"/>
            </a:avLst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물질적인 복을 구하기 전에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우리는 하나님께 우리의 </a:t>
            </a:r>
            <a:r>
              <a:rPr lang="en-US" altLang="ko-KR" sz="900" dirty="0" smtClean="0">
                <a:solidFill>
                  <a:schemeClr val="tx1"/>
                </a:solidFill>
              </a:rPr>
              <a:t/>
            </a:r>
            <a:br>
              <a:rPr lang="en-US" altLang="ko-KR" sz="900" dirty="0" smtClean="0">
                <a:solidFill>
                  <a:schemeClr val="tx1"/>
                </a:solidFill>
              </a:rPr>
            </a:br>
            <a:r>
              <a:rPr lang="ko-KR" altLang="en-US" sz="900" dirty="0" smtClean="0">
                <a:solidFill>
                  <a:schemeClr val="tx1"/>
                </a:solidFill>
              </a:rPr>
              <a:t>어떤 필요를 간구해야 하는가를 알려줌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32" name="설명선 1(강조선) 31"/>
          <p:cNvSpPr/>
          <p:nvPr/>
        </p:nvSpPr>
        <p:spPr>
          <a:xfrm>
            <a:off x="4878758" y="7192253"/>
            <a:ext cx="1729740" cy="392053"/>
          </a:xfrm>
          <a:prstGeom prst="accentCallout1">
            <a:avLst>
              <a:gd name="adj1" fmla="val 18750"/>
              <a:gd name="adj2" fmla="val -8333"/>
              <a:gd name="adj3" fmla="val -52995"/>
              <a:gd name="adj4" fmla="val 9278"/>
            </a:avLst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우리의 기도는 결국 하나님의 영광을 위한 것임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44351"/>
              </p:ext>
            </p:extLst>
          </p:nvPr>
        </p:nvGraphicFramePr>
        <p:xfrm>
          <a:off x="984440" y="7971106"/>
          <a:ext cx="5548125" cy="5831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이제부터 주기도문을 바로 배워 하나님께 영광을 돌리는 기도가 무언지 깨달을 수 있을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4" name="그림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7971106"/>
            <a:ext cx="646112" cy="5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3-1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3.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하늘에 계신 우리 아버지여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734181"/>
            <a:ext cx="6470041" cy="7452029"/>
            <a:chOff x="196538" y="1231261"/>
            <a:chExt cx="6470041" cy="7452029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470041" cy="7389723"/>
              <a:chOff x="544510" y="788923"/>
              <a:chExt cx="6470041" cy="7777463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우리 아버지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470041" cy="742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하늘에 계신 하나님은 어떤 분이신가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창조 전부터 계신 분이시다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즉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영원 전부터 존재하신 분이시다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천지를 창조한 분이시다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아무 것도 없는 중에 있는 것을 창조하신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무無에서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유有를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창조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모든 것을 아시며 모든 것을 하실 수 있는 분이다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전지전능하신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초월자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하나님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 아버지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예수님께서는 기도하실 때 하나님을 아버지라 불렀다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성부 하나님도 하나님이시고 성자 예수님도 하나님이시다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그럼에도 예수님은 하나님의 독생자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독생자의 뜻은 무엇이었는가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?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__________________________________________________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예수님은 심지어 하나님을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라고 부르셨다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막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14:36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예수님은 주기도문을 통해 우리도 하나님을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아버지라 부를 수 있도록 하셨다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8:15,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4:6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모든 것을 초월하신 하나님을 우리가 아버지라 부를 수 있는 이유는 무엇인가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예수님께서 이 세상에 오신 것은 바로 우리를 하나님의 아들들로 만드시기 위함이셨다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말하자면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하나님과 아무런 관계가 아니던 죄인들이 예수님으로 말미암아 구원을 받고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</a:t>
                </a:r>
                <a:r>
                  <a:rPr lang="ko-KR" altLang="en-US" sz="11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양자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가 되는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4:4-5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327507" y="2438409"/>
            <a:ext cx="6351454" cy="67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0" y="3119250"/>
            <a:ext cx="657923" cy="51694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028700" y="3220317"/>
            <a:ext cx="5576067" cy="494323"/>
          </a:xfrm>
          <a:prstGeom prst="rect">
            <a:avLst/>
          </a:prstGeom>
          <a:gradFill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즉</a:t>
            </a:r>
            <a:r>
              <a:rPr lang="en-US" altLang="ko-KR" sz="1200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하늘에 계시다는 말은 하나님께서  </a:t>
            </a:r>
            <a:endParaRPr lang="en-US" altLang="ko-KR" sz="1200" dirty="0" smtClean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하나님 당신을 제외한 모든 영적</a:t>
            </a:r>
            <a:r>
              <a:rPr lang="en-US" altLang="ko-KR" sz="1200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물질적 창조물을 초월하시는 분이라는 뜻</a:t>
            </a:r>
            <a:endParaRPr lang="ko-KR" altLang="en-US" sz="1200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71359" y="6859538"/>
            <a:ext cx="3695891" cy="450694"/>
            <a:chOff x="971359" y="5914023"/>
            <a:chExt cx="3695891" cy="450694"/>
          </a:xfrm>
        </p:grpSpPr>
        <p:sp>
          <p:nvSpPr>
            <p:cNvPr id="7" name="직사각형 6"/>
            <p:cNvSpPr/>
            <p:nvPr/>
          </p:nvSpPr>
          <p:spPr>
            <a:xfrm>
              <a:off x="971359" y="6000749"/>
              <a:ext cx="812991" cy="345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</a:t>
              </a:r>
              <a:endParaRPr lang="ko-KR" altLang="en-US" sz="12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708" y="5914023"/>
              <a:ext cx="1006078" cy="450694"/>
            </a:xfrm>
            <a:prstGeom prst="rect">
              <a:avLst/>
            </a:prstGeom>
          </p:spPr>
        </p:pic>
        <p:sp>
          <p:nvSpPr>
            <p:cNvPr id="29" name="직사각형 28"/>
            <p:cNvSpPr/>
            <p:nvPr/>
          </p:nvSpPr>
          <p:spPr>
            <a:xfrm>
              <a:off x="3472754" y="5999358"/>
              <a:ext cx="1194496" cy="345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아버지 되심</a:t>
              </a:r>
              <a:endParaRPr lang="ko-KR" altLang="en-US" sz="12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377854" y="7482986"/>
            <a:ext cx="3695891" cy="450694"/>
            <a:chOff x="971359" y="5914023"/>
            <a:chExt cx="3695891" cy="450694"/>
          </a:xfrm>
        </p:grpSpPr>
        <p:sp>
          <p:nvSpPr>
            <p:cNvPr id="31" name="직사각형 30"/>
            <p:cNvSpPr/>
            <p:nvPr/>
          </p:nvSpPr>
          <p:spPr>
            <a:xfrm>
              <a:off x="971359" y="6000749"/>
              <a:ext cx="812991" cy="345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예수님</a:t>
              </a:r>
              <a:endParaRPr lang="ko-KR" altLang="en-US" sz="12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706" y="5914023"/>
              <a:ext cx="1006078" cy="450694"/>
            </a:xfrm>
            <a:prstGeom prst="rect">
              <a:avLst/>
            </a:prstGeom>
          </p:spPr>
        </p:pic>
        <p:sp>
          <p:nvSpPr>
            <p:cNvPr id="33" name="직사각형 32"/>
            <p:cNvSpPr/>
            <p:nvPr/>
          </p:nvSpPr>
          <p:spPr>
            <a:xfrm>
              <a:off x="3472754" y="5999358"/>
              <a:ext cx="1194496" cy="345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맏아들 되심</a:t>
              </a:r>
              <a:endParaRPr lang="ko-KR" altLang="en-US" sz="12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2031303" y="8168024"/>
            <a:ext cx="3695891" cy="465757"/>
            <a:chOff x="971359" y="5977523"/>
            <a:chExt cx="3695891" cy="465757"/>
          </a:xfrm>
        </p:grpSpPr>
        <p:sp>
          <p:nvSpPr>
            <p:cNvPr id="35" name="직사각형 34"/>
            <p:cNvSpPr/>
            <p:nvPr/>
          </p:nvSpPr>
          <p:spPr>
            <a:xfrm>
              <a:off x="971359" y="6000749"/>
              <a:ext cx="1200847" cy="4425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구원받은 자들</a:t>
              </a:r>
              <a:endParaRPr lang="ko-KR" altLang="en-US" sz="12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931" y="5977523"/>
              <a:ext cx="1006078" cy="450694"/>
            </a:xfrm>
            <a:prstGeom prst="rect">
              <a:avLst/>
            </a:prstGeom>
          </p:spPr>
        </p:pic>
        <p:sp>
          <p:nvSpPr>
            <p:cNvPr id="37" name="직사각형 36"/>
            <p:cNvSpPr/>
            <p:nvPr/>
          </p:nvSpPr>
          <p:spPr>
            <a:xfrm>
              <a:off x="3472754" y="5999358"/>
              <a:ext cx="1194496" cy="4439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하나님의 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/>
              </a:r>
              <a:br>
                <a:rPr lang="en-US" altLang="ko-KR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</a:br>
              <a:r>
                <a:rPr lang="ko-KR" altLang="en-US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양자가 됨</a:t>
              </a:r>
              <a:endParaRPr lang="ko-KR" altLang="en-US" sz="12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</p:grpSp>
      <p:cxnSp>
        <p:nvCxnSpPr>
          <p:cNvPr id="12" name="꺾인 연결선 11"/>
          <p:cNvCxnSpPr/>
          <p:nvPr/>
        </p:nvCxnSpPr>
        <p:spPr>
          <a:xfrm rot="16200000" flipH="1">
            <a:off x="1211113" y="7344334"/>
            <a:ext cx="280746" cy="167232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꺾인 연결선 41"/>
          <p:cNvCxnSpPr/>
          <p:nvPr/>
        </p:nvCxnSpPr>
        <p:spPr>
          <a:xfrm rot="16200000" flipH="1">
            <a:off x="2058234" y="7970912"/>
            <a:ext cx="280746" cy="167232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/>
          <p:nvPr/>
        </p:nvCxnSpPr>
        <p:spPr>
          <a:xfrm rot="16200000" flipH="1">
            <a:off x="3916100" y="7348270"/>
            <a:ext cx="280746" cy="167232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꺾인 연결선 43"/>
          <p:cNvCxnSpPr/>
          <p:nvPr/>
        </p:nvCxnSpPr>
        <p:spPr>
          <a:xfrm rot="16200000" flipH="1">
            <a:off x="4475941" y="7965870"/>
            <a:ext cx="280746" cy="167232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1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3-2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3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하늘에 계신 우리 아버지여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495800" y="9200117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갈라디아</a:t>
              </a:r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4:6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5690982" cy="3954918"/>
            <a:chOff x="196538" y="1231261"/>
            <a:chExt cx="5690982" cy="3954918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5690982" cy="3892612"/>
              <a:chOff x="544510" y="788923"/>
              <a:chExt cx="5690982" cy="4096856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 양자들의 삶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5690982" cy="3741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아버지되신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하나님은 우리를 키우신다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마치 부모가 자식들을 키우듯 하나님도 양자 삼은 자들을 키우신다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구약성경 속 하나님의 아들인 이스라엘은 하나님의 보호와 필요를 공급받았다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1:30-31,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46:3-4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예수님께서는 우리에게 이렇게 말씀하셨다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</a:t>
                </a:r>
                <a: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“</a:t>
                </a:r>
                <a:r>
                  <a:rPr lang="ko-KR" altLang="en-US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먹고 입고 자는 문제를 걱정하지 말라</a:t>
                </a:r>
                <a: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. </a:t>
                </a:r>
                <a:r>
                  <a:rPr lang="ko-KR" altLang="en-US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하나님께서 공중의 새와 들의 백합도 돌보시는데 </a:t>
                </a:r>
                <a: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/>
                </a:r>
                <a:b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</a:br>
                <a: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          </a:t>
                </a:r>
                <a:r>
                  <a:rPr lang="ko-KR" altLang="en-US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그 자녀들을 돌보시지 않겠느냐</a:t>
                </a:r>
                <a: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?”</a:t>
                </a:r>
                <a:b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우리가 죄를 고백할 때 하나님께서는 언제든 용서하신다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죄 용서해 주심은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탕자의 비유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 (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눅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15:11-32)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통해 잘 알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3 .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양자 삼은 아들을 교육하신다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양자 삼은 자들이 당신의 아들다운 모습을 갖도록 교육하신다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하나님께 순종하며 그 말씀을 따를 수 있도록 교육하신다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이스라엘 백성들은 하나님께 순종하는 법을 광야생활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40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년 동안 하나님께 배웠다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8:2-5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우리도 광야에서 하나님의 수업을 받고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우리의 광야란 바로 우리가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살고있는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가정과 학교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사회인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1179512" y="5825314"/>
          <a:ext cx="5548125" cy="12493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latinLnBrk="1"/>
                      <a:endParaRPr lang="en-US" altLang="ko-KR" sz="1600" dirty="0" smtClean="0"/>
                    </a:p>
                    <a:p>
                      <a:pPr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예수님을 맏아들로 삼으신 하나님은 타락한 자들 중 일부를 구원하셔서 양자를 삼으셨습니다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</a:t>
                      </a:r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</a:rPr>
                        <a:t>초월자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 하나님을 우리의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아빠 아버지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를 부르며 그분의 통치와 인도를 받고 있습니다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그 은혜를 기억하며 언제 어디서든 하나님께 순종하며 그 뜻을 구하며 살아야 하는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5825313"/>
            <a:ext cx="997582" cy="124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4-1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4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</a:t>
              </a:r>
              <a:r>
                <a:rPr lang="en-US" altLang="ko-KR" sz="1050" i="1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</a:t>
              </a:r>
              <a:r>
                <a:rPr lang="ko-KR" altLang="en-US" sz="1050" i="1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아버지의</a:t>
              </a:r>
              <a:r>
                <a:rPr lang="en-US" altLang="ko-KR" sz="1050" i="1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이름이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거룩히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여김을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받으시오며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300123" cy="4785915"/>
            <a:chOff x="196538" y="1231261"/>
            <a:chExt cx="6300123" cy="4785915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300123" cy="4723609"/>
              <a:chOff x="544510" y="788923"/>
              <a:chExt cx="6300123" cy="4971455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 아버지의 거룩하심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300123" cy="4615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성경에서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[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]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은 그 이름을 갖고 있는 존재 자체를 나타낸다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이름을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거룩히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여김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=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거룩히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여김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당신의 이름을 통해 당신 자신이 누구이신지를 우리에게 알려주신다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그렇다면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[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]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의 뜻은 무엇인가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 ____________________________________________________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거룩하신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영원 전부터 계시는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(=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시간이 시작되기 전부터 계시는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),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만물을 말씀으로 창조하신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(=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無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에서 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有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창조하신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만물을 다스리시며 심판의 권세를 가지신 하나님</a:t>
                </a: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이름이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거룩히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여김을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받으시오며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의 의미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우리에게 거룩하신 하나님을 나타내 보여주옵소서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거룩하신 하나님을 바르게 알려주옵소서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거룩하신 하나님을 바르게 경배하고 찬송하게 하옵소서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구원받은 성도들만이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u="sng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인격적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으로 하나님을 거룩하게 여길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구원받지 못한 불신자들은 하나님을 거룩하게 여기지 않는다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오직 구원받은 성도들만이 하나님의 말씀인 성경을 통해 하나님에 대한 </a:t>
                </a:r>
                <a:r>
                  <a:rPr lang="ko-KR" altLang="en-US" sz="1200" b="1" dirty="0" smtClean="0">
                    <a:solidFill>
                      <a:prstClr val="black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지식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을 이해하고 얻을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바르게 아는 성도들만이 하나님의 어떠하심을 통해 </a:t>
                </a:r>
                <a:r>
                  <a:rPr lang="ko-KR" altLang="en-US" sz="1200" b="1" dirty="0" smtClean="0">
                    <a:solidFill>
                      <a:prstClr val="black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기뻐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할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하나님을 바르게 알고 기뻐하는 성도만이 </a:t>
                </a:r>
                <a:r>
                  <a:rPr lang="ko-KR" altLang="en-US" sz="1200" b="1" dirty="0" smtClean="0">
                    <a:solidFill>
                      <a:prstClr val="black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  <a:sym typeface="Wingdings" panose="05000000000000000000" pitchFamily="2" charset="2"/>
                  </a:rPr>
                  <a:t>말과 행동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으로 하나님을 거룩하게 여길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하나님께서는 하나님을 거룩하게 여기는 성도들에게 거룩한 삶을 요구하신다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벧전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1:15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또한 하나님을 거룩하게 여기는 자들은 자연스럽게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가룩한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삶을 추구하게 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196538" y="6334452"/>
            <a:ext cx="5607625" cy="2813455"/>
            <a:chOff x="196538" y="1231261"/>
            <a:chExt cx="5607625" cy="2813455"/>
          </a:xfrm>
        </p:grpSpPr>
        <p:grpSp>
          <p:nvGrpSpPr>
            <p:cNvPr id="18" name="그룹 17"/>
            <p:cNvGrpSpPr/>
            <p:nvPr/>
          </p:nvGrpSpPr>
          <p:grpSpPr>
            <a:xfrm>
              <a:off x="196538" y="1293567"/>
              <a:ext cx="5607625" cy="2751149"/>
              <a:chOff x="544510" y="788920"/>
              <a:chExt cx="5607625" cy="2895501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1031630" y="788920"/>
                <a:ext cx="4364592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하나님의 거룩하심을 좇는 삶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하나님의 영광을 위한 삶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4510" y="1157803"/>
                <a:ext cx="5607625" cy="2526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이름과 하나님의 영광은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같은말이다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33:18 – 19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그러므로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……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이름이 거룩하게 여김을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받으시오며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 = 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하나님께서 영광을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받으시오며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</a:t>
                </a: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38" y="7111674"/>
            <a:ext cx="569425" cy="55094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37" y="7679051"/>
            <a:ext cx="1132417" cy="1125112"/>
          </a:xfrm>
          <a:prstGeom prst="rect">
            <a:avLst/>
          </a:prstGeom>
        </p:spPr>
      </p:pic>
      <p:sp>
        <p:nvSpPr>
          <p:cNvPr id="6" name="모서리가 둥근 사각형 설명선 5"/>
          <p:cNvSpPr/>
          <p:nvPr/>
        </p:nvSpPr>
        <p:spPr>
          <a:xfrm>
            <a:off x="2905010" y="7165824"/>
            <a:ext cx="2277953" cy="246918"/>
          </a:xfrm>
          <a:prstGeom prst="wedgeRoundRectCallout">
            <a:avLst>
              <a:gd name="adj1" fmla="val -67021"/>
              <a:gd name="adj2" fmla="val 294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모세</a:t>
            </a:r>
            <a:r>
              <a:rPr lang="en-US" altLang="ko-KR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:</a:t>
            </a:r>
            <a:r>
              <a:rPr lang="ko-KR" altLang="en-US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주의 영광을 내게 보이소서</a:t>
            </a:r>
            <a:endParaRPr lang="ko-KR" altLang="en-US" sz="11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1460500" y="7957736"/>
            <a:ext cx="3879850" cy="246918"/>
          </a:xfrm>
          <a:prstGeom prst="wedgeRoundRectCallout">
            <a:avLst>
              <a:gd name="adj1" fmla="val 57917"/>
              <a:gd name="adj2" fmla="val 269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하나님</a:t>
            </a:r>
            <a:r>
              <a:rPr lang="en-US" altLang="ko-KR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:(                                   )</a:t>
            </a:r>
            <a:r>
              <a:rPr lang="ko-KR" altLang="en-US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을 네 앞에 반포하리라 </a:t>
            </a:r>
            <a:endParaRPr lang="ko-KR" altLang="en-US" sz="11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7" name="설명선 1(강조선) 26"/>
          <p:cNvSpPr/>
          <p:nvPr/>
        </p:nvSpPr>
        <p:spPr>
          <a:xfrm>
            <a:off x="5182963" y="3511550"/>
            <a:ext cx="1135287" cy="901700"/>
          </a:xfrm>
          <a:prstGeom prst="accentCallout1">
            <a:avLst>
              <a:gd name="adj1" fmla="val 18750"/>
              <a:gd name="adj2" fmla="val -8333"/>
              <a:gd name="adj3" fmla="val 87950"/>
              <a:gd name="adj4" fmla="val -7778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900" b="1" dirty="0" smtClean="0">
                <a:solidFill>
                  <a:schemeClr val="bg1"/>
                </a:solidFill>
              </a:rPr>
              <a:t>인격의 </a:t>
            </a:r>
            <a:r>
              <a:rPr lang="en-US" altLang="ko-KR" sz="900" b="1" dirty="0" smtClean="0">
                <a:solidFill>
                  <a:schemeClr val="bg1"/>
                </a:solidFill>
              </a:rPr>
              <a:t>3</a:t>
            </a:r>
            <a:r>
              <a:rPr lang="ko-KR" altLang="en-US" sz="900" b="1" dirty="0" smtClean="0">
                <a:solidFill>
                  <a:schemeClr val="bg1"/>
                </a:solidFill>
              </a:rPr>
              <a:t>요소</a:t>
            </a:r>
            <a:r>
              <a:rPr lang="en-US" altLang="ko-KR" sz="900" b="1" dirty="0" smtClean="0">
                <a:solidFill>
                  <a:schemeClr val="bg1"/>
                </a:solidFill>
              </a:rPr>
              <a:t>: </a:t>
            </a:r>
            <a:br>
              <a:rPr lang="en-US" altLang="ko-KR" sz="900" b="1" dirty="0" smtClean="0">
                <a:solidFill>
                  <a:schemeClr val="bg1"/>
                </a:solidFill>
              </a:rPr>
            </a:br>
            <a:r>
              <a:rPr lang="en-US" altLang="ko-KR" sz="900" b="1" dirty="0" smtClean="0">
                <a:solidFill>
                  <a:schemeClr val="bg1"/>
                </a:solidFill>
              </a:rPr>
              <a:t> 1) 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schemeClr val="bg1"/>
                </a:solidFill>
              </a:rPr>
              <a:t> </a:t>
            </a:r>
            <a:r>
              <a:rPr lang="en-US" altLang="ko-KR" sz="900" b="1" dirty="0" smtClean="0">
                <a:solidFill>
                  <a:schemeClr val="bg1"/>
                </a:solidFill>
              </a:rPr>
              <a:t>2)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schemeClr val="bg1"/>
                </a:solidFill>
              </a:rPr>
              <a:t> </a:t>
            </a:r>
            <a:r>
              <a:rPr lang="en-US" altLang="ko-KR" sz="900" b="1" dirty="0" smtClean="0">
                <a:solidFill>
                  <a:schemeClr val="bg1"/>
                </a:solidFill>
              </a:rPr>
              <a:t>3) 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4-2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4</a:t>
              </a:r>
              <a:r>
                <a:rPr lang="en-US" altLang="ko-KR" sz="7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(</a:t>
              </a:r>
              <a:r>
                <a:rPr lang="ko-KR" altLang="en-US" sz="7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아버지의 </a:t>
              </a:r>
              <a:r>
                <a:rPr lang="en-US" altLang="ko-KR" sz="7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 </a:t>
              </a:r>
              <a:r>
                <a:rPr lang="ko-KR" altLang="en-US" sz="7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이름이 </a:t>
              </a:r>
              <a:r>
                <a:rPr lang="ko-KR" altLang="en-US" sz="7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거룩히</a:t>
              </a:r>
              <a:r>
                <a:rPr lang="ko-KR" altLang="en-US" sz="7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여김을 </a:t>
              </a:r>
              <a:r>
                <a:rPr lang="ko-KR" altLang="en-US" sz="7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받으시오며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495800" y="9200117"/>
              <a:ext cx="1176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고전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10:31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7003" y="754316"/>
            <a:ext cx="5811206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en-US" altLang="ko-KR" sz="10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0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천지의 창조와 구원은 결국 하나님의 영광을 나타내는데 그 목적이 있다</a:t>
            </a:r>
            <a:r>
              <a:rPr lang="en-US" altLang="ko-KR" sz="10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영광이란 말은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[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어떤 존재가 가지는 탁월하고 뛰어남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]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을 뜻한다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2) </a:t>
            </a:r>
            <a:r>
              <a:rPr lang="ko-KR" altLang="en-US" sz="1000" b="1" u="sng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하나님의 영광이란 </a:t>
            </a:r>
            <a:r>
              <a:rPr lang="en-US" altLang="ko-KR" sz="1000" b="1" u="sng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[</a:t>
            </a:r>
            <a:r>
              <a:rPr lang="ko-KR" altLang="en-US" sz="1000" b="1" u="sng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하나님이 갖고 계신 탁월하고 뛰어난 성품과 능력</a:t>
            </a:r>
            <a:r>
              <a:rPr lang="en-US" altLang="ko-KR" sz="1000" b="1" u="sng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]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을 뜻한다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3)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하나님께서 창조하신 이 세상이 하나님의 영광을 드러낸다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시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19:1,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롬 </a:t>
            </a:r>
            <a:r>
              <a:rPr lang="en-US" altLang="ko-KR" sz="1000" b="1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1:19-20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4)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하나님께서는 반역한 자들을 용서하시고 구원하셔서 자녀요 백성 삼아주심으로 당신의 영광을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드러내신다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000" b="1" dirty="0" err="1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엡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1:4-6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성도는 하나님의 영광을 위한 삶을 사는 사람이다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1)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성도는 하나님의 말씀을 부지런히 배워 그 뜻하신 바대로 살 때 하나님께 영광을 돌릴 수 있다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하나님의 뜻은 곧 하나님을 사랑하고 이웃을 사랑하는 것이다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2)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성도는 하나님의 창조세계를 바르게 관찰하고 공부할 때 하나님께 영광을 돌릴 수 있다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참 과학자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철학자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는 하나님을 인정하며 그 안에서 과학적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철학적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 지식을 찾는 사람들이다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.</a:t>
            </a:r>
            <a:endParaRPr lang="en-US" altLang="ko-KR" sz="105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984440" y="4758006"/>
          <a:ext cx="5548125" cy="106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하나님의 이름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곧 하나님의 영광을 위한 삶을 위해 창조되었고 구원받았습니다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</a:rPr>
                        <a:t>웨스트민스터소요리문답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문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사람의 제일 되는 목적은 무엇입니까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답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하나님께 영광을 돌리는 것과 그분을 영원토록 즐거워하는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4758006"/>
            <a:ext cx="646112" cy="1066800"/>
          </a:xfrm>
          <a:prstGeom prst="rect">
            <a:avLst/>
          </a:prstGeom>
        </p:spPr>
      </p:pic>
      <p:cxnSp>
        <p:nvCxnSpPr>
          <p:cNvPr id="6" name="꺾인 연결선 5"/>
          <p:cNvCxnSpPr/>
          <p:nvPr/>
        </p:nvCxnSpPr>
        <p:spPr>
          <a:xfrm>
            <a:off x="984440" y="1441450"/>
            <a:ext cx="419100" cy="216000"/>
          </a:xfrm>
          <a:prstGeom prst="bentConnector3">
            <a:avLst>
              <a:gd name="adj1" fmla="val -636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468438" y="1539154"/>
            <a:ext cx="3700462" cy="270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000" dirty="0" smtClean="0">
                <a:solidFill>
                  <a:schemeClr val="tx1"/>
                </a:solidFill>
              </a:rPr>
              <a:t>스스로 존재하심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영원하심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무한하심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불변하심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전지전능하심</a:t>
            </a:r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5-1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5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(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하나님의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나라가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임하옵시며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(1)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048451" cy="8352276"/>
            <a:chOff x="196538" y="1231261"/>
            <a:chExt cx="6048451" cy="8352276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048451" cy="8289970"/>
              <a:chOff x="544510" y="788923"/>
              <a:chExt cx="6048451" cy="872494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“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하나님의 나라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”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란 무엇인가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?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048451" cy="8369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성경의 주제는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66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구약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39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신약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27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1,600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년 동안 약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40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명의 사람들이 기록하였으나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오직 주제는 하나 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!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곧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결론적으로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성경을 쓰신 원저자는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’!!!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성경에는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천국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하늘나라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등으로도 말함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예수님과 하나님의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인간의 죄를 해결하시기 위해 오신 예수님의 사역도 결국 하나님의 나라를 만드시기 위함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예수님께서 이 땅에서 처음 선포한 말씀을 찾아보자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4:17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부활하신 예수님께서 하신 일을 찾아보자 행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1:3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예수님의 이적들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병자를 고치심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죽은 자를 살리심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귀신들을 쫓아내심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은 하나님의 나라의 회복을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선포하는 것임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5)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예수님의 삶과 사역은 모두 하나님 나라의 완성을 향하는 것임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 나라의 구성 요소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일반적인 의미에서 나라의 구성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요소는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주권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’, 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국민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백성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)’, 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 중에서 가장 중요한 것은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주권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주권이 왕에게 있으면 그 나라는 왕정국가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                              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주권이 국민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백성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에게 있으면 민주국가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나라도 일반적인 나라의 구성 요소를 갖추고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주권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나라는 주권이 왕이신 하나님께 있음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왕정국가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백성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 그리스도를 통해 구원받은 자들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통치를 인정하고 받는 자들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영토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통치가 미치는 모든 곳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곧 창조세계 전체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4.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 나라와 세상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지난 역사 속에서 세상을 다스렸던 거대한 나라들을 생각해 보자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그 나라들이 지금 존재하는가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현재 전 세계를 다스리는 나라는 어느 나라인가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역사를 되새겨보며 현재 전 세계를 다스리는 나라들이 영원할 것 같은가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나라는 세상 나라와 다르게 영원하다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이미 창세기에서 하나님이 통치하시는 하나님 나라 이야기가 등장하고 있으며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요한계시록에서는 예수 그리스도가 왕으로 재림하셔서 하나님 나라를 다스릴 것임을 보여주고 있음</a:t>
                </a:r>
                <a:endParaRPr lang="en-US" altLang="ko-KR" sz="105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08" y="1836904"/>
            <a:ext cx="553716" cy="683856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4555695" y="1293567"/>
            <a:ext cx="1972105" cy="470408"/>
          </a:xfrm>
          <a:prstGeom prst="wedgeEllipseCallout">
            <a:avLst>
              <a:gd name="adj1" fmla="val 29176"/>
              <a:gd name="adj2" fmla="val 93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성경의 주제는 </a:t>
            </a:r>
            <a:endParaRPr lang="en-US" altLang="ko-KR" sz="1000" b="1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오직 </a:t>
            </a:r>
            <a:r>
              <a:rPr lang="en-US" altLang="ko-KR" sz="1000" b="1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“</a:t>
            </a:r>
            <a:r>
              <a:rPr lang="ko-KR" altLang="en-US" sz="1000" b="1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하나님 나라</a:t>
            </a:r>
            <a:r>
              <a:rPr lang="en-US" altLang="ko-KR" sz="1000" b="1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＂</a:t>
            </a:r>
            <a:endParaRPr lang="ko-KR" altLang="en-US" sz="1000" b="1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4" name="AutoShape 368"/>
          <p:cNvSpPr>
            <a:spLocks noChangeArrowheads="1"/>
          </p:cNvSpPr>
          <p:nvPr/>
        </p:nvSpPr>
        <p:spPr bwMode="auto">
          <a:xfrm>
            <a:off x="2628900" y="1917701"/>
            <a:ext cx="576262" cy="503238"/>
          </a:xfrm>
          <a:prstGeom prst="upArrow">
            <a:avLst>
              <a:gd name="adj1" fmla="val 63639"/>
              <a:gd name="adj2" fmla="val 38486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654256" y="4466550"/>
            <a:ext cx="5764324" cy="1197874"/>
            <a:chOff x="654256" y="4466550"/>
            <a:chExt cx="5764324" cy="1197874"/>
          </a:xfrm>
        </p:grpSpPr>
        <p:grpSp>
          <p:nvGrpSpPr>
            <p:cNvPr id="7" name="그룹 6"/>
            <p:cNvGrpSpPr/>
            <p:nvPr/>
          </p:nvGrpSpPr>
          <p:grpSpPr>
            <a:xfrm>
              <a:off x="654256" y="4493682"/>
              <a:ext cx="1608884" cy="924876"/>
              <a:chOff x="654256" y="4493682"/>
              <a:chExt cx="1608884" cy="924876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256" y="4493682"/>
                <a:ext cx="1608884" cy="92487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83659" y="4536573"/>
                <a:ext cx="1425390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*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예수님의 </a:t>
                </a:r>
                <a:r>
                  <a:rPr lang="ko-KR" altLang="en-US" sz="1000" dirty="0" err="1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초림</a:t>
                </a:r>
                <a:endParaRPr lang="en-US" altLang="ko-KR" sz="1000" dirty="0" smtClean="0">
                  <a:latin typeface="HY엽서M" panose="02030600000101010101" pitchFamily="18" charset="-127"/>
                  <a:ea typeface="HY엽서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dirty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 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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십자가의 죽으심과</a:t>
                </a:r>
                <a:endParaRPr lang="en-US" altLang="ko-KR" sz="1000" dirty="0" smtClean="0">
                  <a:latin typeface="HY엽서M" panose="02030600000101010101" pitchFamily="18" charset="-127"/>
                  <a:ea typeface="HY엽서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  부활</a:t>
                </a:r>
                <a:endParaRPr lang="en-US" altLang="ko-KR" sz="1000" dirty="0" smtClean="0">
                  <a:latin typeface="HY엽서M" panose="02030600000101010101" pitchFamily="18" charset="-127"/>
                  <a:ea typeface="HY엽서M" panose="02030600000101010101" pitchFamily="18" charset="-127"/>
                </a:endParaRPr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4809696" y="4498182"/>
              <a:ext cx="1608884" cy="924876"/>
              <a:chOff x="654256" y="4493682"/>
              <a:chExt cx="1608884" cy="924876"/>
            </a:xfrm>
          </p:grpSpPr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256" y="4493682"/>
                <a:ext cx="1608884" cy="924876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683659" y="4536573"/>
                <a:ext cx="1326004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*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예수님의 재림</a:t>
                </a:r>
                <a:endParaRPr lang="en-US" altLang="ko-KR" sz="1000" dirty="0" smtClean="0">
                  <a:latin typeface="HY엽서M" panose="02030600000101010101" pitchFamily="18" charset="-127"/>
                  <a:ea typeface="HY엽서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 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죄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죽음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사단의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</a:b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    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완전한 패배</a:t>
                </a:r>
                <a:endParaRPr lang="en-US" altLang="ko-KR" sz="1000" dirty="0" smtClean="0">
                  <a:latin typeface="HY엽서M" panose="02030600000101010101" pitchFamily="18" charset="-127"/>
                  <a:ea typeface="HY엽서M" panose="02030600000101010101" pitchFamily="18" charset="-127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860760" y="5258473"/>
              <a:ext cx="1154255" cy="40595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나라의 시작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5037010" y="5239146"/>
              <a:ext cx="1154255" cy="40595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나라의 완성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2732507" y="4466550"/>
              <a:ext cx="1608884" cy="924876"/>
              <a:chOff x="654256" y="4493682"/>
              <a:chExt cx="1608884" cy="924876"/>
            </a:xfrm>
          </p:grpSpPr>
          <p:pic>
            <p:nvPicPr>
              <p:cNvPr id="41" name="그림 4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256" y="4493682"/>
                <a:ext cx="1608884" cy="924876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683659" y="4536573"/>
                <a:ext cx="1233030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*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복음의 전파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/>
                </a:r>
                <a:b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</a:b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*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하나님 백성들의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/>
                </a:r>
                <a:b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</a:b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  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증가</a:t>
                </a:r>
                <a:endParaRPr lang="en-US" altLang="ko-KR" sz="1000" dirty="0" smtClean="0">
                  <a:latin typeface="HY엽서M" panose="02030600000101010101" pitchFamily="18" charset="-127"/>
                  <a:ea typeface="HY엽서M" panose="02030600000101010101" pitchFamily="18" charset="-127"/>
                </a:endParaRPr>
              </a:p>
            </p:txBody>
          </p:sp>
        </p:grpSp>
        <p:sp>
          <p:nvSpPr>
            <p:cNvPr id="36" name="직사각형 35"/>
            <p:cNvSpPr/>
            <p:nvPr/>
          </p:nvSpPr>
          <p:spPr>
            <a:xfrm>
              <a:off x="2947305" y="5237028"/>
              <a:ext cx="1154255" cy="40595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나라의 진행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4576">
              <a:off x="4202887" y="4637784"/>
              <a:ext cx="688158" cy="688158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4576">
              <a:off x="2121186" y="4672626"/>
              <a:ext cx="659289" cy="659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6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5-2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5.(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하나님의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 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나라가 </a:t>
              </a:r>
              <a:r>
                <a:rPr lang="ko-KR" altLang="en-US" sz="105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임하옵시며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(1) 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9026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221480" y="9224028"/>
              <a:ext cx="1588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디모데후서</a:t>
              </a:r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1:10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5742278" cy="6736449"/>
            <a:chOff x="196538" y="1231261"/>
            <a:chExt cx="5742278" cy="6736449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5742278" cy="6674143"/>
              <a:chOff x="544510" y="788923"/>
              <a:chExt cx="5742278" cy="7024337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 나라의 건설 과정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(1)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5742278" cy="6668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창세기의 창조이야기는 곧 하나님의 나라 건국 이야기이다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왕이신 하나님께서 에덴동산으로 대표되는 이 우주 전체를 창조하시고 인간을 그 안에 놓으심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아담과 하와의 타락은 하나님 나라와 왕이신 하나님께 대한 반역 이야기이다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금지된 선악과를 먹은 사건은 하나님께 대한 범죄행위이자 불순종과 반역행위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주권을 빼앗으려는 행위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 스스로 왕이 되려는 행위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타락한 인간은 세가지 종류의 종이 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죄의 종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6:16-18) 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전인격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의 부패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하나님에 대한 지식의 거부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                                               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하나님을 기뻐하지 않음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                                               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뜻을 실행하지 않음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사망의 종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5:12-17) 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하나님께 대한 범죄의 결과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사망이란 단순히 육체적 죽음 뿐만 아니라 영적인 죽음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즉 하나님과 영원히 단절된 상태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사단의 종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8:44) 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진리를 거스르고 거짓과 우상숭배를 일삼게 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 그리스도를 통한 구원은 하나님 나라의 회복 이야기이다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예수님은 죄의 문제를 해결하시고 하나님 나라를 회복하셨다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9:26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예수님은 사망을 정복하시고 하나님 나를 회복하셨다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딤후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1:10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예수님은 죽으신 후 부활하심으로 사망을 정복하셨음을 우리에게 보여주셨다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예수님의 부활사건은 우리에게 부활과 영생의 소망을 갖게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예수님은 사단을 정복하셔서 하나님 나라를 회복하셨다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2:14-15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예수님께 정복당한 사단은 아직 완전한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멸망당하지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않았음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예수님이 재림하시는 날 사단은 최후를 맞게 될 것임 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20:10 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984440" y="7971106"/>
          <a:ext cx="5548125" cy="106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예수님을 믿는 우리는 이미 하나님의 나라에 살고 있습니다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그러나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아직 하나님의 </a:t>
                      </a:r>
                      <a:r>
                        <a:rPr lang="ko-KR" altLang="en-US" smtClean="0">
                          <a:solidFill>
                            <a:schemeClr val="tx1"/>
                          </a:solidFill>
                        </a:rPr>
                        <a:t>나라는 완성되지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않았습니다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그리하여 사단이 우리를 괴롭히고 있습니다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예수님이 왕으로 오실 재림의 날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현재의 모든 고통과 고난은 끝날 것입니다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바로 그날을 기대하며 하나님 백성답게 살아야 갑시다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7971105"/>
            <a:ext cx="646112" cy="987997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>
            <a:off x="1206545" y="2159433"/>
            <a:ext cx="3098778" cy="1230663"/>
            <a:chOff x="1009694" y="3811190"/>
            <a:chExt cx="3098778" cy="1230663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009694" y="4008119"/>
              <a:ext cx="965524" cy="55377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하나님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1244275" y="3811190"/>
              <a:ext cx="496363" cy="3938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smtClean="0"/>
                <a:t>왕</a:t>
              </a:r>
              <a:endParaRPr lang="ko-KR" altLang="en-US" sz="1100" b="1"/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2068874" y="4016203"/>
              <a:ext cx="965524" cy="55377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인간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/>
              </a:r>
              <a:br>
                <a:rPr lang="en-US" altLang="ko-KR" sz="1200" b="1" dirty="0" smtClean="0">
                  <a:solidFill>
                    <a:schemeClr val="tx1"/>
                  </a:solidFill>
                </a:rPr>
              </a:br>
              <a:r>
                <a:rPr lang="en-US" altLang="ko-KR" sz="1000" b="1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000" b="1" dirty="0" smtClean="0">
                  <a:solidFill>
                    <a:schemeClr val="tx1"/>
                  </a:solidFill>
                </a:rPr>
                <a:t>아담과 하와</a:t>
              </a:r>
              <a:r>
                <a:rPr lang="en-US" altLang="ko-KR" sz="1000" b="1" dirty="0" smtClean="0">
                  <a:solidFill>
                    <a:schemeClr val="tx1"/>
                  </a:solidFill>
                </a:rPr>
                <a:t>)</a:t>
              </a:r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2303455" y="3819274"/>
              <a:ext cx="496363" cy="3938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/>
                <a:t>백성</a:t>
              </a:r>
              <a:endParaRPr lang="ko-KR" altLang="en-US" sz="1100" b="1" dirty="0"/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28054" y="4016203"/>
              <a:ext cx="965524" cy="55377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우주 전체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/>
              </a:r>
              <a:br>
                <a:rPr lang="en-US" altLang="ko-KR" sz="1200" b="1" dirty="0" smtClean="0">
                  <a:solidFill>
                    <a:schemeClr val="tx1"/>
                  </a:solidFill>
                </a:rPr>
              </a:br>
              <a:r>
                <a:rPr lang="en-US" altLang="ko-KR" sz="1000" b="1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000" b="1" dirty="0" smtClean="0">
                  <a:solidFill>
                    <a:schemeClr val="tx1"/>
                  </a:solidFill>
                </a:rPr>
                <a:t>에덴동산</a:t>
              </a:r>
              <a:r>
                <a:rPr lang="en-US" altLang="ko-KR" sz="1000" b="1" dirty="0" smtClean="0">
                  <a:solidFill>
                    <a:schemeClr val="tx1"/>
                  </a:solidFill>
                </a:rPr>
                <a:t>)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3362635" y="3819274"/>
              <a:ext cx="496363" cy="3938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/>
                <a:t>영토</a:t>
              </a:r>
              <a:endParaRPr lang="ko-KR" altLang="en-US" sz="1100" b="1" dirty="0"/>
            </a:p>
          </p:txBody>
        </p:sp>
        <p:sp>
          <p:nvSpPr>
            <p:cNvPr id="22" name="U자형 화살표 21"/>
            <p:cNvSpPr/>
            <p:nvPr/>
          </p:nvSpPr>
          <p:spPr>
            <a:xfrm flipV="1">
              <a:off x="1134478" y="4561896"/>
              <a:ext cx="1173480" cy="205782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47357" y="4795632"/>
              <a:ext cx="14285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mtClean="0"/>
                <a:t>우주의 관리권을 주심</a:t>
              </a:r>
              <a:endParaRPr lang="ko-KR" altLang="en-US" sz="1000" dirty="0"/>
            </a:p>
          </p:txBody>
        </p:sp>
        <p:sp>
          <p:nvSpPr>
            <p:cNvPr id="53" name="U자형 화살표 52"/>
            <p:cNvSpPr/>
            <p:nvPr/>
          </p:nvSpPr>
          <p:spPr>
            <a:xfrm flipV="1">
              <a:off x="2683878" y="4587296"/>
              <a:ext cx="1173480" cy="205782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51636" y="4794687"/>
              <a:ext cx="1556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하나님을 섬기는 청지기</a:t>
              </a:r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30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8224</TotalTime>
  <Words>1899</Words>
  <Application>Microsoft Office PowerPoint</Application>
  <PresentationFormat>A4 용지(210x297mm)</PresentationFormat>
  <Paragraphs>466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5" baseType="lpstr">
      <vt:lpstr>HY견고딕</vt:lpstr>
      <vt:lpstr>HY목각파임B</vt:lpstr>
      <vt:lpstr>HY엽서L</vt:lpstr>
      <vt:lpstr>HY엽서M</vt:lpstr>
      <vt:lpstr>굴림</vt:lpstr>
      <vt:lpstr>맑은 고딕</vt:lpstr>
      <vt:lpstr>휴먼매직체</vt:lpstr>
      <vt:lpstr>휴먼엑스포</vt:lpstr>
      <vt:lpstr>휴먼옛체</vt:lpstr>
      <vt:lpstr>휴먼편지체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kimansik1</dc:creator>
  <cp:lastModifiedBy>안식</cp:lastModifiedBy>
  <cp:revision>322</cp:revision>
  <cp:lastPrinted>2015-12-05T14:33:41Z</cp:lastPrinted>
  <dcterms:created xsi:type="dcterms:W3CDTF">2014-12-06T04:12:48Z</dcterms:created>
  <dcterms:modified xsi:type="dcterms:W3CDTF">2016-04-17T14:35:45Z</dcterms:modified>
</cp:coreProperties>
</file>