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4" r:id="rId5"/>
    <p:sldId id="263" r:id="rId6"/>
    <p:sldId id="265" r:id="rId7"/>
    <p:sldId id="267" r:id="rId8"/>
    <p:sldId id="268" r:id="rId9"/>
    <p:sldId id="270" r:id="rId10"/>
    <p:sldId id="269" r:id="rId11"/>
    <p:sldId id="271" r:id="rId12"/>
    <p:sldId id="272" r:id="rId13"/>
    <p:sldId id="273" r:id="rId14"/>
    <p:sldId id="274" r:id="rId15"/>
    <p:sldId id="260" r:id="rId16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27CB-7293-4E79-943E-12410C7F592D}" type="datetimeFigureOut">
              <a:rPr lang="ko-KR" altLang="en-US" smtClean="0"/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2E7CF-DACC-4EA1-AF8F-BF45D4DCD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4494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27CB-7293-4E79-943E-12410C7F592D}" type="datetimeFigureOut">
              <a:rPr lang="ko-KR" altLang="en-US" smtClean="0"/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2E7CF-DACC-4EA1-AF8F-BF45D4DCD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8826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27CB-7293-4E79-943E-12410C7F592D}" type="datetimeFigureOut">
              <a:rPr lang="ko-KR" altLang="en-US" smtClean="0"/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2E7CF-DACC-4EA1-AF8F-BF45D4DCD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0981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27CB-7293-4E79-943E-12410C7F592D}" type="datetimeFigureOut">
              <a:rPr lang="ko-KR" altLang="en-US" smtClean="0"/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2E7CF-DACC-4EA1-AF8F-BF45D4DCD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3402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27CB-7293-4E79-943E-12410C7F592D}" type="datetimeFigureOut">
              <a:rPr lang="ko-KR" altLang="en-US" smtClean="0"/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2E7CF-DACC-4EA1-AF8F-BF45D4DCD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5850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27CB-7293-4E79-943E-12410C7F592D}" type="datetimeFigureOut">
              <a:rPr lang="ko-KR" altLang="en-US" smtClean="0"/>
              <a:t>2016-06-14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2E7CF-DACC-4EA1-AF8F-BF45D4DCD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286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27CB-7293-4E79-943E-12410C7F592D}" type="datetimeFigureOut">
              <a:rPr lang="ko-KR" altLang="en-US" smtClean="0"/>
              <a:t>2016-06-14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2E7CF-DACC-4EA1-AF8F-BF45D4DCD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460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27CB-7293-4E79-943E-12410C7F592D}" type="datetimeFigureOut">
              <a:rPr lang="ko-KR" altLang="en-US" smtClean="0"/>
              <a:t>2016-06-14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2E7CF-DACC-4EA1-AF8F-BF45D4DCD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5287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27CB-7293-4E79-943E-12410C7F592D}" type="datetimeFigureOut">
              <a:rPr lang="ko-KR" altLang="en-US" smtClean="0"/>
              <a:t>2016-06-14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2E7CF-DACC-4EA1-AF8F-BF45D4DCD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8030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27CB-7293-4E79-943E-12410C7F592D}" type="datetimeFigureOut">
              <a:rPr lang="ko-KR" altLang="en-US" smtClean="0"/>
              <a:t>2016-06-14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2E7CF-DACC-4EA1-AF8F-BF45D4DCD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7986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27CB-7293-4E79-943E-12410C7F592D}" type="datetimeFigureOut">
              <a:rPr lang="ko-KR" altLang="en-US" smtClean="0"/>
              <a:t>2016-06-14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2E7CF-DACC-4EA1-AF8F-BF45D4DCD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2544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327CB-7293-4E79-943E-12410C7F592D}" type="datetimeFigureOut">
              <a:rPr lang="ko-KR" altLang="en-US" smtClean="0"/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2E7CF-DACC-4EA1-AF8F-BF45D4DCD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721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4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4.png"/><Relationship Id="rId7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4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4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494581" y="711941"/>
            <a:ext cx="6921286" cy="5625293"/>
            <a:chOff x="494581" y="416666"/>
            <a:chExt cx="6921286" cy="5625293"/>
          </a:xfrm>
        </p:grpSpPr>
        <p:sp>
          <p:nvSpPr>
            <p:cNvPr id="8" name="직사각형 7"/>
            <p:cNvSpPr/>
            <p:nvPr/>
          </p:nvSpPr>
          <p:spPr>
            <a:xfrm>
              <a:off x="678133" y="659602"/>
              <a:ext cx="2687367" cy="27257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100000">
                  <a:schemeClr val="accent2"/>
                </a:gs>
                <a:gs pos="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   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1. 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성경이란 무엇인가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?</a:t>
              </a:r>
              <a:endParaRPr lang="ko-KR" altLang="en-US" sz="1600" dirty="0">
                <a:solidFill>
                  <a:schemeClr val="tx1"/>
                </a:solidFill>
                <a:latin typeface="휴먼엑스포" panose="02030504000101010101" pitchFamily="18" charset="-127"/>
                <a:ea typeface="휴먼엑스포" panose="02030504000101010101" pitchFamily="18" charset="-127"/>
              </a:endParaRPr>
            </a:p>
          </p:txBody>
        </p:sp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581" y="416666"/>
              <a:ext cx="485071" cy="624734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975360" y="1341120"/>
              <a:ext cx="6001964" cy="47008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en-US" altLang="ko-KR" sz="1050" b="1" dirty="0" smtClean="0"/>
            </a:p>
            <a:p>
              <a:pPr>
                <a:lnSpc>
                  <a:spcPct val="150000"/>
                </a:lnSpc>
              </a:pPr>
              <a:r>
                <a:rPr lang="en-US" altLang="ko-KR" sz="1050" b="1" dirty="0" smtClean="0"/>
                <a:t>1. </a:t>
              </a:r>
              <a:r>
                <a:rPr lang="ko-KR" altLang="en-US" sz="1050" b="1" dirty="0" smtClean="0"/>
                <a:t>두 가지 종류의 계시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</a:t>
              </a:r>
              <a:r>
                <a:rPr lang="ko-KR" altLang="en-US" sz="1050" b="1" dirty="0" smtClean="0"/>
                <a:t>이 세상의 창조주이신 하나님이 어떤 분인가를 보여주는 계시에는 두 가지 종류가 있다</a:t>
              </a:r>
              <a:r>
                <a:rPr lang="en-US" altLang="ko-KR" sz="1050" b="1" dirty="0" smtClean="0"/>
                <a:t>.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1) </a:t>
              </a:r>
              <a:r>
                <a:rPr lang="ko-KR" altLang="en-US" sz="1050" b="1" dirty="0" smtClean="0"/>
                <a:t>첫 번째 계시</a:t>
              </a:r>
              <a:r>
                <a:rPr lang="en-US" altLang="ko-KR" sz="1050" b="1" dirty="0"/>
                <a:t> </a:t>
              </a:r>
              <a:r>
                <a:rPr lang="en-US" altLang="ko-KR" sz="1050" b="1" dirty="0" smtClean="0"/>
                <a:t>– </a:t>
              </a:r>
              <a:r>
                <a:rPr lang="ko-KR" altLang="en-US" sz="1050" b="1" dirty="0" err="1" smtClean="0"/>
                <a:t>일반계시</a:t>
              </a:r>
              <a:r>
                <a:rPr lang="en-US" altLang="ko-KR" sz="1050" b="1" dirty="0" smtClean="0"/>
                <a:t>(</a:t>
              </a:r>
              <a:r>
                <a:rPr lang="ko-KR" altLang="en-US" sz="1050" b="1" dirty="0" err="1" smtClean="0"/>
                <a:t>자연계시</a:t>
              </a:r>
              <a:r>
                <a:rPr lang="en-US" altLang="ko-KR" sz="1050" b="1" dirty="0" smtClean="0"/>
                <a:t>)</a:t>
              </a:r>
              <a:r>
                <a:rPr lang="en-US" altLang="ko-KR" sz="1050" b="1" dirty="0"/>
                <a:t/>
              </a:r>
              <a:br>
                <a:rPr lang="en-US" altLang="ko-KR" sz="1050" b="1" dirty="0"/>
              </a:br>
              <a:r>
                <a:rPr lang="en-US" altLang="ko-KR" sz="1050" b="1" dirty="0" smtClean="0"/>
                <a:t>   (1) </a:t>
              </a:r>
              <a:r>
                <a:rPr lang="ko-KR" altLang="en-US" sz="1050" b="1" dirty="0" smtClean="0"/>
                <a:t>하나님은 모든 사람들</a:t>
              </a:r>
              <a:r>
                <a:rPr lang="en-US" altLang="ko-KR" sz="1050" b="1" dirty="0" smtClean="0"/>
                <a:t>(</a:t>
              </a:r>
              <a:r>
                <a:rPr lang="ko-KR" altLang="en-US" sz="1050" b="1" dirty="0" smtClean="0"/>
                <a:t>하나님을 인정하든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부정하든</a:t>
              </a:r>
              <a:r>
                <a:rPr lang="en-US" altLang="ko-KR" sz="1050" b="1" dirty="0" smtClean="0"/>
                <a:t>)</a:t>
              </a:r>
              <a:r>
                <a:rPr lang="ko-KR" altLang="en-US" sz="1050" b="1" dirty="0" smtClean="0"/>
                <a:t>에게 당신의 존재하심을 알려주신다</a:t>
              </a:r>
              <a:r>
                <a:rPr lang="en-US" altLang="ko-KR" sz="1050" b="1" dirty="0" smtClean="0"/>
                <a:t>.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(2) </a:t>
              </a:r>
              <a:r>
                <a:rPr lang="ko-KR" altLang="en-US" sz="1050" b="1" dirty="0" smtClean="0"/>
                <a:t>하나님은 모든 사람들에게 이 세상을 당신께서 창조하셨음을 알려주신다</a:t>
              </a:r>
              <a:r>
                <a:rPr lang="en-US" altLang="ko-KR" sz="1050" b="1" dirty="0" smtClean="0"/>
                <a:t>. 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(3) </a:t>
              </a:r>
              <a:r>
                <a:rPr lang="ko-KR" altLang="en-US" sz="1050" b="1" dirty="0" smtClean="0"/>
                <a:t>일반계시의 종류</a:t>
              </a:r>
              <a:r>
                <a:rPr lang="en-US" altLang="ko-KR" sz="1050" b="1" dirty="0" smtClean="0"/>
                <a:t>: </a:t>
              </a:r>
              <a:r>
                <a:rPr lang="ko-KR" altLang="en-US" sz="1050" b="1" dirty="0" smtClean="0"/>
                <a:t>자연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사람의 양심과 종교성</a:t>
              </a:r>
              <a:r>
                <a:rPr lang="en-US" altLang="ko-KR" sz="1050" b="1" dirty="0" smtClean="0"/>
                <a:t> </a:t>
              </a:r>
              <a:r>
                <a:rPr lang="en-US" altLang="ko-KR" sz="1050" b="1" dirty="0"/>
                <a:t>(</a:t>
              </a:r>
              <a:r>
                <a:rPr lang="ko-KR" altLang="en-US" sz="1050" b="1" dirty="0"/>
                <a:t>로마서 </a:t>
              </a:r>
              <a:r>
                <a:rPr lang="en-US" altLang="ko-KR" sz="1050" b="1" dirty="0" smtClean="0"/>
                <a:t>1:20, </a:t>
              </a:r>
              <a:r>
                <a:rPr lang="ko-KR" altLang="en-US" sz="1050" b="1" dirty="0" smtClean="0"/>
                <a:t>로마서 </a:t>
              </a:r>
              <a:r>
                <a:rPr lang="en-US" altLang="ko-KR" sz="1050" b="1" dirty="0" smtClean="0"/>
                <a:t>11:36, </a:t>
              </a:r>
              <a:r>
                <a:rPr lang="ko-KR" altLang="en-US" sz="1050" b="1" dirty="0" smtClean="0"/>
                <a:t>시편 </a:t>
              </a:r>
              <a:r>
                <a:rPr lang="en-US" altLang="ko-KR" sz="1050" b="1" dirty="0" smtClean="0"/>
                <a:t>19:1-4)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(4) </a:t>
              </a:r>
              <a:r>
                <a:rPr lang="ko-KR" altLang="en-US" sz="1200" b="1" u="sng" dirty="0" smtClean="0"/>
                <a:t>그러나</a:t>
              </a:r>
              <a:r>
                <a:rPr lang="en-US" altLang="ko-KR" sz="1200" b="1" u="sng" dirty="0" smtClean="0"/>
                <a:t>! </a:t>
              </a:r>
              <a:r>
                <a:rPr lang="ko-KR" altLang="en-US" sz="1200" b="1" u="sng" dirty="0" err="1" smtClean="0"/>
                <a:t>일반계시만으로</a:t>
              </a:r>
              <a:r>
                <a:rPr lang="ko-KR" altLang="en-US" sz="1200" b="1" u="sng" dirty="0" smtClean="0"/>
                <a:t> 하나님을 제대로 알 수 없다</a:t>
              </a:r>
              <a:r>
                <a:rPr lang="en-US" altLang="ko-KR" sz="1200" b="1" u="sng" dirty="0" smtClean="0"/>
                <a:t>.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2) </a:t>
              </a:r>
              <a:r>
                <a:rPr lang="ko-KR" altLang="en-US" sz="1050" b="1" dirty="0" smtClean="0"/>
                <a:t>두 번째 계시 </a:t>
              </a:r>
              <a:r>
                <a:rPr lang="en-US" altLang="ko-KR" sz="1050" b="1" dirty="0" smtClean="0"/>
                <a:t>– </a:t>
              </a:r>
              <a:r>
                <a:rPr lang="ko-KR" altLang="en-US" sz="1050" b="1" dirty="0" err="1" smtClean="0"/>
                <a:t>특별계시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(1) </a:t>
              </a:r>
              <a:r>
                <a:rPr lang="ko-KR" altLang="en-US" sz="1050" b="1" dirty="0" err="1" smtClean="0"/>
                <a:t>특별계시는</a:t>
              </a:r>
              <a:r>
                <a:rPr lang="ko-KR" altLang="en-US" sz="1050" b="1" dirty="0" smtClean="0"/>
                <a:t> 하나님께서 직접 인간에게 말씀하셔서 당신 자신을 드러내 보이시는 방법이다</a:t>
              </a:r>
              <a:r>
                <a:rPr lang="en-US" altLang="ko-KR" sz="1050" b="1" dirty="0" smtClean="0"/>
                <a:t>.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(2)  </a:t>
              </a:r>
              <a:r>
                <a:rPr lang="ko-KR" altLang="en-US" sz="1050" b="1" dirty="0" err="1" smtClean="0"/>
                <a:t>특별계시를</a:t>
              </a:r>
              <a:r>
                <a:rPr lang="ko-KR" altLang="en-US" sz="1050" b="1" dirty="0" smtClean="0"/>
                <a:t> 통해 알 수 있는 사실들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- </a:t>
              </a:r>
              <a:r>
                <a:rPr lang="ko-KR" altLang="en-US" sz="1050" b="1" dirty="0" smtClean="0"/>
                <a:t>하나님께서 어떤 분이신가를 구체적으로 알 수 있다</a:t>
              </a:r>
              <a:r>
                <a:rPr lang="en-US" altLang="ko-KR" sz="1050" b="1" dirty="0" smtClean="0"/>
                <a:t>. 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- </a:t>
              </a:r>
              <a:r>
                <a:rPr lang="ko-KR" altLang="en-US" sz="1050" b="1" dirty="0" smtClean="0"/>
                <a:t>인간이 어떤 존재인가를 구체적으로 알 수 있다</a:t>
              </a:r>
              <a:r>
                <a:rPr lang="en-US" altLang="ko-KR" sz="1050" b="1" dirty="0" smtClean="0"/>
                <a:t>. 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- </a:t>
              </a:r>
              <a:r>
                <a:rPr lang="ko-KR" altLang="en-US" sz="1050" b="1" dirty="0" smtClean="0"/>
                <a:t>하나님과 인간의 관계를 구체적으로 알 수 있다</a:t>
              </a:r>
              <a:r>
                <a:rPr lang="en-US" altLang="ko-KR" sz="1050" b="1" dirty="0" smtClean="0"/>
                <a:t>. 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- </a:t>
              </a:r>
              <a:r>
                <a:rPr lang="ko-KR" altLang="en-US" sz="1050" b="1" dirty="0" smtClean="0"/>
                <a:t>이 세상의 처음과 마지막을 구체적으로 알 수 있다</a:t>
              </a:r>
              <a:r>
                <a:rPr lang="en-US" altLang="ko-KR" sz="1050" b="1" dirty="0" smtClean="0"/>
                <a:t>.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(3) </a:t>
              </a:r>
              <a:r>
                <a:rPr lang="ko-KR" altLang="en-US" sz="1050" b="1" dirty="0" smtClean="0"/>
                <a:t>하나님의 </a:t>
              </a:r>
              <a:r>
                <a:rPr lang="ko-KR" altLang="en-US" sz="1050" b="1" dirty="0" err="1" smtClean="0"/>
                <a:t>선택받은</a:t>
              </a:r>
              <a:r>
                <a:rPr lang="ko-KR" altLang="en-US" sz="1050" b="1" dirty="0" smtClean="0"/>
                <a:t> 사람들이 </a:t>
              </a:r>
              <a:r>
                <a:rPr lang="ko-KR" altLang="en-US" sz="1050" b="1" dirty="0" err="1" smtClean="0"/>
                <a:t>특별계시를</a:t>
              </a:r>
              <a:r>
                <a:rPr lang="ko-KR" altLang="en-US" sz="1050" b="1" dirty="0" smtClean="0"/>
                <a:t> 글로 기록하였고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그것이 </a:t>
              </a:r>
              <a:r>
                <a:rPr lang="en-US" altLang="ko-KR" sz="1050" b="1" dirty="0" smtClean="0"/>
                <a:t>“</a:t>
              </a:r>
              <a:r>
                <a:rPr lang="ko-KR" altLang="en-US" sz="1050" b="1" dirty="0" smtClean="0"/>
                <a:t>성경</a:t>
              </a:r>
              <a:r>
                <a:rPr lang="en-US" altLang="ko-KR" sz="1050" b="1" dirty="0" smtClean="0"/>
                <a:t>”</a:t>
              </a:r>
              <a:r>
                <a:rPr lang="ko-KR" altLang="en-US" sz="1050" b="1" dirty="0" smtClean="0"/>
                <a:t>이다</a:t>
              </a:r>
              <a:r>
                <a:rPr lang="en-US" altLang="ko-KR" sz="1050" b="1" dirty="0" smtClean="0"/>
                <a:t>.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(4) </a:t>
              </a:r>
              <a:r>
                <a:rPr lang="ko-KR" altLang="en-US" sz="1050" b="1" dirty="0" smtClean="0"/>
                <a:t>성경은 하나님께서 일하신 일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즉 하나님의 역사를 기록하고 있다</a:t>
              </a:r>
              <a:r>
                <a:rPr lang="en-US" altLang="ko-KR" sz="1050" b="1" dirty="0" smtClean="0"/>
                <a:t>.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  </a:t>
              </a:r>
              <a:r>
                <a:rPr lang="en-US" altLang="ko-KR" sz="1050" b="1" dirty="0" smtClean="0">
                  <a:sym typeface="Wingdings" panose="05000000000000000000" pitchFamily="2" charset="2"/>
                </a:rPr>
                <a:t> </a:t>
              </a:r>
              <a:r>
                <a:rPr lang="ko-KR" altLang="en-US" sz="1050" b="1" dirty="0" smtClean="0">
                  <a:sym typeface="Wingdings" panose="05000000000000000000" pitchFamily="2" charset="2"/>
                </a:rPr>
                <a:t>하나님의 역사는 하나님 백성의 구원과 구속의 역사이다</a:t>
              </a:r>
              <a:r>
                <a:rPr lang="en-US" altLang="ko-KR" sz="1050" b="1" dirty="0" smtClean="0">
                  <a:sym typeface="Wingdings" panose="05000000000000000000" pitchFamily="2" charset="2"/>
                </a:rPr>
                <a:t>. 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endParaRPr lang="en-US" altLang="ko-KR" sz="1050" b="1" dirty="0" smtClean="0"/>
            </a:p>
          </p:txBody>
        </p:sp>
        <p:sp>
          <p:nvSpPr>
            <p:cNvPr id="16" name="설명선 1(강조선) 15"/>
            <p:cNvSpPr/>
            <p:nvPr/>
          </p:nvSpPr>
          <p:spPr>
            <a:xfrm>
              <a:off x="3771900" y="1402080"/>
              <a:ext cx="3643967" cy="205740"/>
            </a:xfrm>
            <a:prstGeom prst="accentCallout1">
              <a:avLst>
                <a:gd name="adj1" fmla="val 26157"/>
                <a:gd name="adj2" fmla="val -1307"/>
                <a:gd name="adj3" fmla="val 169431"/>
                <a:gd name="adj4" fmla="val -35996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ko-KR" altLang="en-US" sz="1000" b="1" dirty="0" smtClean="0">
                  <a:solidFill>
                    <a:schemeClr val="tx1"/>
                  </a:solidFill>
                </a:rPr>
                <a:t>계시</a:t>
              </a:r>
              <a:r>
                <a:rPr lang="en-US" altLang="ko-KR" sz="1000" b="1" dirty="0" smtClean="0">
                  <a:solidFill>
                    <a:schemeClr val="tx1"/>
                  </a:solidFill>
                </a:rPr>
                <a:t>: </a:t>
              </a:r>
              <a:r>
                <a:rPr lang="ko-KR" altLang="en-US" sz="1000" b="1" dirty="0" smtClean="0">
                  <a:solidFill>
                    <a:schemeClr val="tx1"/>
                  </a:solidFill>
                </a:rPr>
                <a:t>사람들에게 감춰져 있던 것을 밝히 드러내 보이는 것</a:t>
              </a:r>
              <a:endParaRPr lang="en-US" altLang="ko-KR" sz="1000" b="1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2" name="설명선 1(강조선) 11"/>
          <p:cNvSpPr/>
          <p:nvPr/>
        </p:nvSpPr>
        <p:spPr>
          <a:xfrm>
            <a:off x="8220075" y="2359306"/>
            <a:ext cx="3643967" cy="474345"/>
          </a:xfrm>
          <a:prstGeom prst="accentCallout1">
            <a:avLst>
              <a:gd name="adj1" fmla="val 26157"/>
              <a:gd name="adj2" fmla="val -1307"/>
              <a:gd name="adj3" fmla="val 39858"/>
              <a:gd name="adj4" fmla="val -13114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dirty="0" smtClean="0">
                <a:solidFill>
                  <a:schemeClr val="tx1"/>
                </a:solidFill>
              </a:rPr>
              <a:t>이 세상의 만물을 통해 하나님의 존재하심을 밝히 보여주기 때문에 </a:t>
            </a:r>
            <a:r>
              <a:rPr lang="ko-KR" altLang="en-US" sz="1000" b="1" dirty="0" err="1" smtClean="0">
                <a:solidFill>
                  <a:schemeClr val="tx1"/>
                </a:solidFill>
              </a:rPr>
              <a:t>일반계시를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 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‘</a:t>
            </a:r>
            <a:r>
              <a:rPr lang="ko-KR" altLang="en-US" sz="1000" b="1" dirty="0" err="1" smtClean="0">
                <a:solidFill>
                  <a:schemeClr val="tx1"/>
                </a:solidFill>
              </a:rPr>
              <a:t>자연계시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’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라고도 부른다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81" y="3281326"/>
            <a:ext cx="823390" cy="592840"/>
          </a:xfrm>
          <a:prstGeom prst="rect">
            <a:avLst/>
          </a:prstGeom>
        </p:spPr>
      </p:pic>
      <p:sp>
        <p:nvSpPr>
          <p:cNvPr id="18" name="설명선 1(강조선) 17"/>
          <p:cNvSpPr/>
          <p:nvPr/>
        </p:nvSpPr>
        <p:spPr>
          <a:xfrm>
            <a:off x="8341996" y="3688831"/>
            <a:ext cx="3577292" cy="965944"/>
          </a:xfrm>
          <a:prstGeom prst="accentCallout1">
            <a:avLst>
              <a:gd name="adj1" fmla="val 26157"/>
              <a:gd name="adj2" fmla="val -1307"/>
              <a:gd name="adj3" fmla="val 115339"/>
              <a:gd name="adj4" fmla="val -9835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dirty="0" smtClean="0">
                <a:solidFill>
                  <a:schemeClr val="tx1"/>
                </a:solidFill>
              </a:rPr>
              <a:t>하나님의 형상으로 창조된 인간이 오히려 하나님을 배신했으나 하나님께서는 반역자 인간들을 구원하시기 위해 구주를 세상에 보내셨다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. 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그를 믿는 자는 구원을 받아 세상의 </a:t>
            </a:r>
            <a:r>
              <a:rPr lang="ko-KR" altLang="en-US" sz="1000" b="1" dirty="0" err="1" smtClean="0">
                <a:solidFill>
                  <a:schemeClr val="tx1"/>
                </a:solidFill>
              </a:rPr>
              <a:t>마지막날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 재림한 구주와 함께 영원히 하나님을 찬양하며 삶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11361284" y="5804534"/>
            <a:ext cx="830716" cy="1057275"/>
            <a:chOff x="11361284" y="5804534"/>
            <a:chExt cx="830716" cy="1057275"/>
          </a:xfrm>
        </p:grpSpPr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61284" y="5804534"/>
              <a:ext cx="830716" cy="1057275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11361284" y="6406646"/>
              <a:ext cx="2568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</a:t>
              </a:r>
              <a:endParaRPr lang="ko-KR" altLang="en-US" sz="1400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22" name="원호 21"/>
          <p:cNvSpPr/>
          <p:nvPr/>
        </p:nvSpPr>
        <p:spPr>
          <a:xfrm>
            <a:off x="4526281" y="4410075"/>
            <a:ext cx="264794" cy="885825"/>
          </a:xfrm>
          <a:prstGeom prst="arc">
            <a:avLst>
              <a:gd name="adj1" fmla="val 16200000"/>
              <a:gd name="adj2" fmla="val 494944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4" name="그룹 23"/>
          <p:cNvGrpSpPr/>
          <p:nvPr/>
        </p:nvGrpSpPr>
        <p:grpSpPr>
          <a:xfrm>
            <a:off x="-991" y="28375"/>
            <a:ext cx="12116791" cy="574712"/>
            <a:chOff x="-991" y="28375"/>
            <a:chExt cx="12116791" cy="574712"/>
          </a:xfrm>
        </p:grpSpPr>
        <p:sp>
          <p:nvSpPr>
            <p:cNvPr id="25" name="직사각형 24"/>
            <p:cNvSpPr/>
            <p:nvPr/>
          </p:nvSpPr>
          <p:spPr>
            <a:xfrm>
              <a:off x="3220474" y="109132"/>
              <a:ext cx="889532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200" b="1" dirty="0"/>
                <a:t>모든 성경</a:t>
              </a:r>
              <a:r>
                <a:rPr lang="ko-KR" altLang="en-US" sz="1050" dirty="0"/>
                <a:t>은 </a:t>
              </a:r>
              <a:r>
                <a:rPr lang="ko-KR" altLang="en-US" sz="1200" b="1" dirty="0"/>
                <a:t>하나님의 감동</a:t>
              </a:r>
              <a:r>
                <a:rPr lang="ko-KR" altLang="en-US" sz="1050" dirty="0"/>
                <a:t>으로 된 것으로 </a:t>
              </a:r>
              <a:r>
                <a:rPr lang="ko-KR" altLang="en-US" sz="1200" b="1" dirty="0" smtClean="0"/>
                <a:t>교훈</a:t>
              </a:r>
              <a:r>
                <a:rPr lang="ko-KR" altLang="en-US" sz="1050" dirty="0" smtClean="0"/>
                <a:t>과 </a:t>
              </a:r>
              <a:r>
                <a:rPr lang="ko-KR" altLang="en-US" sz="1200" b="1" dirty="0"/>
                <a:t>책망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바르게 함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의</a:t>
              </a:r>
              <a:r>
                <a:rPr lang="ko-KR" altLang="en-US" sz="1050" dirty="0"/>
                <a:t>로 </a:t>
              </a:r>
              <a:r>
                <a:rPr lang="ko-KR" altLang="en-US" sz="1050" i="1" u="sng" dirty="0"/>
                <a:t>교육하기에 </a:t>
              </a:r>
              <a:r>
                <a:rPr lang="ko-KR" altLang="en-US" sz="1050" i="1" u="sng" dirty="0" smtClean="0"/>
                <a:t>유익</a:t>
              </a:r>
              <a:r>
                <a:rPr lang="ko-KR" altLang="en-US" sz="1050" dirty="0" smtClean="0"/>
                <a:t>합니다</a:t>
              </a:r>
              <a:r>
                <a:rPr lang="en-US" altLang="ko-KR" sz="1050" dirty="0" smtClean="0"/>
                <a:t>.  (</a:t>
              </a:r>
              <a:r>
                <a:rPr lang="ko-KR" altLang="en-US" sz="1050" dirty="0" err="1" smtClean="0"/>
                <a:t>딤후</a:t>
              </a:r>
              <a:r>
                <a:rPr lang="ko-KR" altLang="en-US" sz="1050" dirty="0" smtClean="0"/>
                <a:t> </a:t>
              </a:r>
              <a:r>
                <a:rPr lang="en-US" altLang="ko-KR" sz="1050" dirty="0" smtClean="0"/>
                <a:t>3:16)</a:t>
              </a:r>
              <a:endParaRPr lang="ko-KR" altLang="en-US" sz="1050" dirty="0"/>
            </a:p>
          </p:txBody>
        </p:sp>
        <p:pic>
          <p:nvPicPr>
            <p:cNvPr id="26" name="그림 2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275" y="28375"/>
              <a:ext cx="1391056" cy="574712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-991" y="54409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4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성 경 개 관</a:t>
              </a:r>
              <a:endPara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cxnSp>
          <p:nvCxnSpPr>
            <p:cNvPr id="28" name="직선 연결선 27"/>
            <p:cNvCxnSpPr/>
            <p:nvPr/>
          </p:nvCxnSpPr>
          <p:spPr>
            <a:xfrm>
              <a:off x="76200" y="574512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>
              <a:off x="66675" y="31587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348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494581" y="703552"/>
            <a:ext cx="2870919" cy="624734"/>
            <a:chOff x="494581" y="416666"/>
            <a:chExt cx="2870919" cy="624734"/>
          </a:xfrm>
        </p:grpSpPr>
        <p:sp>
          <p:nvSpPr>
            <p:cNvPr id="8" name="직사각형 7"/>
            <p:cNvSpPr/>
            <p:nvPr/>
          </p:nvSpPr>
          <p:spPr>
            <a:xfrm>
              <a:off x="678133" y="659602"/>
              <a:ext cx="2687367" cy="27257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100000">
                  <a:schemeClr val="accent2"/>
                </a:gs>
                <a:gs pos="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    </a:t>
              </a:r>
              <a:r>
                <a:rPr lang="en-US" altLang="ko-KR" sz="1600" dirty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3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. 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신약 이야기</a:t>
              </a:r>
              <a:r>
                <a:rPr lang="en-US" altLang="ko-KR" sz="1600" dirty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(1)</a:t>
              </a:r>
              <a:endParaRPr lang="ko-KR" altLang="en-US" sz="1600" dirty="0">
                <a:solidFill>
                  <a:schemeClr val="tx1"/>
                </a:solidFill>
                <a:latin typeface="휴먼엑스포" panose="02030504000101010101" pitchFamily="18" charset="-127"/>
                <a:ea typeface="휴먼엑스포" panose="02030504000101010101" pitchFamily="18" charset="-127"/>
              </a:endParaRPr>
            </a:p>
          </p:txBody>
        </p:sp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581" y="416666"/>
              <a:ext cx="485071" cy="624734"/>
            </a:xfrm>
            <a:prstGeom prst="rect">
              <a:avLst/>
            </a:prstGeom>
          </p:spPr>
        </p:pic>
      </p:grpSp>
      <p:grpSp>
        <p:nvGrpSpPr>
          <p:cNvPr id="24" name="그룹 23"/>
          <p:cNvGrpSpPr/>
          <p:nvPr/>
        </p:nvGrpSpPr>
        <p:grpSpPr>
          <a:xfrm>
            <a:off x="-991" y="28375"/>
            <a:ext cx="12116791" cy="574712"/>
            <a:chOff x="-991" y="28375"/>
            <a:chExt cx="12116791" cy="574712"/>
          </a:xfrm>
        </p:grpSpPr>
        <p:sp>
          <p:nvSpPr>
            <p:cNvPr id="25" name="직사각형 24"/>
            <p:cNvSpPr/>
            <p:nvPr/>
          </p:nvSpPr>
          <p:spPr>
            <a:xfrm>
              <a:off x="3220474" y="109132"/>
              <a:ext cx="889532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200" b="1" dirty="0"/>
                <a:t>모든 성경</a:t>
              </a:r>
              <a:r>
                <a:rPr lang="ko-KR" altLang="en-US" sz="1050" dirty="0"/>
                <a:t>은 </a:t>
              </a:r>
              <a:r>
                <a:rPr lang="ko-KR" altLang="en-US" sz="1200" b="1" dirty="0"/>
                <a:t>하나님의 감동</a:t>
              </a:r>
              <a:r>
                <a:rPr lang="ko-KR" altLang="en-US" sz="1050" dirty="0"/>
                <a:t>으로 된 것으로 </a:t>
              </a:r>
              <a:r>
                <a:rPr lang="ko-KR" altLang="en-US" sz="1200" b="1" dirty="0" smtClean="0"/>
                <a:t>교훈</a:t>
              </a:r>
              <a:r>
                <a:rPr lang="ko-KR" altLang="en-US" sz="1050" dirty="0" smtClean="0"/>
                <a:t>과 </a:t>
              </a:r>
              <a:r>
                <a:rPr lang="ko-KR" altLang="en-US" sz="1200" b="1" dirty="0"/>
                <a:t>책망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바르게 함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의</a:t>
              </a:r>
              <a:r>
                <a:rPr lang="ko-KR" altLang="en-US" sz="1050" dirty="0"/>
                <a:t>로 </a:t>
              </a:r>
              <a:r>
                <a:rPr lang="ko-KR" altLang="en-US" sz="1050" i="1" u="sng" dirty="0"/>
                <a:t>교육하기에 </a:t>
              </a:r>
              <a:r>
                <a:rPr lang="ko-KR" altLang="en-US" sz="1050" i="1" u="sng" dirty="0" smtClean="0"/>
                <a:t>유익</a:t>
              </a:r>
              <a:r>
                <a:rPr lang="ko-KR" altLang="en-US" sz="1050" dirty="0" smtClean="0"/>
                <a:t>합니다</a:t>
              </a:r>
              <a:r>
                <a:rPr lang="en-US" altLang="ko-KR" sz="1050" dirty="0" smtClean="0"/>
                <a:t>.  (</a:t>
              </a:r>
              <a:r>
                <a:rPr lang="ko-KR" altLang="en-US" sz="1050" dirty="0" err="1" smtClean="0"/>
                <a:t>딤후</a:t>
              </a:r>
              <a:r>
                <a:rPr lang="ko-KR" altLang="en-US" sz="1050" dirty="0" smtClean="0"/>
                <a:t> </a:t>
              </a:r>
              <a:r>
                <a:rPr lang="en-US" altLang="ko-KR" sz="1050" dirty="0" smtClean="0"/>
                <a:t>3:16)</a:t>
              </a:r>
              <a:endParaRPr lang="ko-KR" altLang="en-US" sz="1050" dirty="0"/>
            </a:p>
          </p:txBody>
        </p:sp>
        <p:pic>
          <p:nvPicPr>
            <p:cNvPr id="26" name="그림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275" y="28375"/>
              <a:ext cx="1391056" cy="574712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-991" y="54409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4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성 경 개 관</a:t>
              </a:r>
              <a:endPara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cxnSp>
          <p:nvCxnSpPr>
            <p:cNvPr id="28" name="직선 연결선 27"/>
            <p:cNvCxnSpPr/>
            <p:nvPr/>
          </p:nvCxnSpPr>
          <p:spPr>
            <a:xfrm>
              <a:off x="76200" y="574512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>
              <a:off x="66675" y="31587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그룹 74"/>
          <p:cNvGrpSpPr/>
          <p:nvPr/>
        </p:nvGrpSpPr>
        <p:grpSpPr>
          <a:xfrm>
            <a:off x="11361284" y="5804534"/>
            <a:ext cx="830716" cy="1057275"/>
            <a:chOff x="11361284" y="5804534"/>
            <a:chExt cx="830716" cy="1057275"/>
          </a:xfrm>
        </p:grpSpPr>
        <p:pic>
          <p:nvPicPr>
            <p:cNvPr id="76" name="그림 7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61284" y="5804534"/>
              <a:ext cx="830716" cy="1057275"/>
            </a:xfrm>
            <a:prstGeom prst="rect">
              <a:avLst/>
            </a:prstGeom>
          </p:spPr>
        </p:pic>
        <p:sp>
          <p:nvSpPr>
            <p:cNvPr id="77" name="TextBox 76"/>
            <p:cNvSpPr txBox="1"/>
            <p:nvPr/>
          </p:nvSpPr>
          <p:spPr>
            <a:xfrm>
              <a:off x="11361284" y="6406646"/>
              <a:ext cx="3561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10</a:t>
              </a:r>
              <a:endParaRPr lang="ko-KR" altLang="en-US" sz="1400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4287197" y="759305"/>
            <a:ext cx="3424335" cy="400110"/>
          </a:xfrm>
          <a:prstGeom prst="rect">
            <a:avLst/>
          </a:prstGeom>
          <a:gradFill>
            <a:gsLst>
              <a:gs pos="11000">
                <a:schemeClr val="accent1">
                  <a:lumMod val="5000"/>
                  <a:lumOff val="95000"/>
                </a:schemeClr>
              </a:gs>
              <a:gs pos="72000">
                <a:schemeClr val="accent4"/>
              </a:gs>
              <a:gs pos="83000">
                <a:schemeClr val="bg2"/>
              </a:gs>
              <a:gs pos="98000">
                <a:schemeClr val="bg1"/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solidFill>
                  <a:srgbClr val="C00000"/>
                </a:solidFill>
              </a:rPr>
              <a:t>4</a:t>
            </a:r>
            <a:r>
              <a:rPr lang="ko-KR" altLang="en-US" sz="2000" b="1" dirty="0" smtClean="0">
                <a:solidFill>
                  <a:srgbClr val="C00000"/>
                </a:solidFill>
              </a:rPr>
              <a:t>차에 걸친 바울의 선교여행</a:t>
            </a:r>
            <a:endParaRPr lang="ko-KR" altLang="en-US" sz="2000" b="1" dirty="0">
              <a:solidFill>
                <a:srgbClr val="C00000"/>
              </a:solidFill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" y="1219066"/>
            <a:ext cx="9982200" cy="538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64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494581" y="703552"/>
            <a:ext cx="2870919" cy="624734"/>
            <a:chOff x="494581" y="416666"/>
            <a:chExt cx="2870919" cy="624734"/>
          </a:xfrm>
        </p:grpSpPr>
        <p:sp>
          <p:nvSpPr>
            <p:cNvPr id="8" name="직사각형 7"/>
            <p:cNvSpPr/>
            <p:nvPr/>
          </p:nvSpPr>
          <p:spPr>
            <a:xfrm>
              <a:off x="678133" y="659602"/>
              <a:ext cx="2687367" cy="27257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100000">
                  <a:schemeClr val="accent2"/>
                </a:gs>
                <a:gs pos="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    </a:t>
              </a:r>
              <a:r>
                <a:rPr lang="en-US" altLang="ko-KR" sz="1600" dirty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3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. 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신약 이야기</a:t>
              </a:r>
              <a:r>
                <a:rPr lang="en-US" altLang="ko-KR" sz="1600" dirty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(1)</a:t>
              </a:r>
              <a:endParaRPr lang="ko-KR" altLang="en-US" sz="1600" dirty="0">
                <a:solidFill>
                  <a:schemeClr val="tx1"/>
                </a:solidFill>
                <a:latin typeface="휴먼엑스포" panose="02030504000101010101" pitchFamily="18" charset="-127"/>
                <a:ea typeface="휴먼엑스포" panose="02030504000101010101" pitchFamily="18" charset="-127"/>
              </a:endParaRPr>
            </a:p>
          </p:txBody>
        </p:sp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581" y="416666"/>
              <a:ext cx="485071" cy="624734"/>
            </a:xfrm>
            <a:prstGeom prst="rect">
              <a:avLst/>
            </a:prstGeom>
          </p:spPr>
        </p:pic>
      </p:grpSp>
      <p:grpSp>
        <p:nvGrpSpPr>
          <p:cNvPr id="24" name="그룹 23"/>
          <p:cNvGrpSpPr/>
          <p:nvPr/>
        </p:nvGrpSpPr>
        <p:grpSpPr>
          <a:xfrm>
            <a:off x="-991" y="28375"/>
            <a:ext cx="12116791" cy="574712"/>
            <a:chOff x="-991" y="28375"/>
            <a:chExt cx="12116791" cy="574712"/>
          </a:xfrm>
        </p:grpSpPr>
        <p:sp>
          <p:nvSpPr>
            <p:cNvPr id="25" name="직사각형 24"/>
            <p:cNvSpPr/>
            <p:nvPr/>
          </p:nvSpPr>
          <p:spPr>
            <a:xfrm>
              <a:off x="3220474" y="109132"/>
              <a:ext cx="889532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200" b="1" dirty="0"/>
                <a:t>모든 성경</a:t>
              </a:r>
              <a:r>
                <a:rPr lang="ko-KR" altLang="en-US" sz="1050" dirty="0"/>
                <a:t>은 </a:t>
              </a:r>
              <a:r>
                <a:rPr lang="ko-KR" altLang="en-US" sz="1200" b="1" dirty="0"/>
                <a:t>하나님의 감동</a:t>
              </a:r>
              <a:r>
                <a:rPr lang="ko-KR" altLang="en-US" sz="1050" dirty="0"/>
                <a:t>으로 된 것으로 </a:t>
              </a:r>
              <a:r>
                <a:rPr lang="ko-KR" altLang="en-US" sz="1200" b="1" dirty="0" smtClean="0"/>
                <a:t>교훈</a:t>
              </a:r>
              <a:r>
                <a:rPr lang="ko-KR" altLang="en-US" sz="1050" dirty="0" smtClean="0"/>
                <a:t>과 </a:t>
              </a:r>
              <a:r>
                <a:rPr lang="ko-KR" altLang="en-US" sz="1200" b="1" dirty="0"/>
                <a:t>책망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바르게 함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의</a:t>
              </a:r>
              <a:r>
                <a:rPr lang="ko-KR" altLang="en-US" sz="1050" dirty="0"/>
                <a:t>로 </a:t>
              </a:r>
              <a:r>
                <a:rPr lang="ko-KR" altLang="en-US" sz="1050" i="1" u="sng" dirty="0"/>
                <a:t>교육하기에 </a:t>
              </a:r>
              <a:r>
                <a:rPr lang="ko-KR" altLang="en-US" sz="1050" i="1" u="sng" dirty="0" smtClean="0"/>
                <a:t>유익</a:t>
              </a:r>
              <a:r>
                <a:rPr lang="ko-KR" altLang="en-US" sz="1050" dirty="0" smtClean="0"/>
                <a:t>합니다</a:t>
              </a:r>
              <a:r>
                <a:rPr lang="en-US" altLang="ko-KR" sz="1050" dirty="0" smtClean="0"/>
                <a:t>.  (</a:t>
              </a:r>
              <a:r>
                <a:rPr lang="ko-KR" altLang="en-US" sz="1050" dirty="0" err="1" smtClean="0"/>
                <a:t>딤후</a:t>
              </a:r>
              <a:r>
                <a:rPr lang="ko-KR" altLang="en-US" sz="1050" dirty="0" smtClean="0"/>
                <a:t> </a:t>
              </a:r>
              <a:r>
                <a:rPr lang="en-US" altLang="ko-KR" sz="1050" dirty="0" smtClean="0"/>
                <a:t>3:16)</a:t>
              </a:r>
              <a:endParaRPr lang="ko-KR" altLang="en-US" sz="1050" dirty="0"/>
            </a:p>
          </p:txBody>
        </p:sp>
        <p:pic>
          <p:nvPicPr>
            <p:cNvPr id="26" name="그림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275" y="28375"/>
              <a:ext cx="1391056" cy="574712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-991" y="54409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4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성 경 개 관</a:t>
              </a:r>
              <a:endPara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cxnSp>
          <p:nvCxnSpPr>
            <p:cNvPr id="28" name="직선 연결선 27"/>
            <p:cNvCxnSpPr/>
            <p:nvPr/>
          </p:nvCxnSpPr>
          <p:spPr>
            <a:xfrm>
              <a:off x="76200" y="574512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>
              <a:off x="66675" y="31587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그룹 74"/>
          <p:cNvGrpSpPr/>
          <p:nvPr/>
        </p:nvGrpSpPr>
        <p:grpSpPr>
          <a:xfrm>
            <a:off x="11361284" y="5804534"/>
            <a:ext cx="830716" cy="1057275"/>
            <a:chOff x="11361284" y="5804534"/>
            <a:chExt cx="830716" cy="1057275"/>
          </a:xfrm>
        </p:grpSpPr>
        <p:pic>
          <p:nvPicPr>
            <p:cNvPr id="76" name="그림 7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61284" y="5804534"/>
              <a:ext cx="830716" cy="1057275"/>
            </a:xfrm>
            <a:prstGeom prst="rect">
              <a:avLst/>
            </a:prstGeom>
          </p:spPr>
        </p:pic>
        <p:sp>
          <p:nvSpPr>
            <p:cNvPr id="77" name="TextBox 76"/>
            <p:cNvSpPr txBox="1"/>
            <p:nvPr/>
          </p:nvSpPr>
          <p:spPr>
            <a:xfrm>
              <a:off x="11361284" y="6406646"/>
              <a:ext cx="3289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11</a:t>
              </a:r>
              <a:endParaRPr lang="ko-KR" altLang="en-US" sz="1400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4287197" y="759305"/>
            <a:ext cx="2672526" cy="400110"/>
          </a:xfrm>
          <a:prstGeom prst="rect">
            <a:avLst/>
          </a:prstGeom>
          <a:gradFill>
            <a:gsLst>
              <a:gs pos="11000">
                <a:schemeClr val="accent1">
                  <a:lumMod val="5000"/>
                  <a:lumOff val="95000"/>
                </a:schemeClr>
              </a:gs>
              <a:gs pos="72000">
                <a:schemeClr val="accent4"/>
              </a:gs>
              <a:gs pos="83000">
                <a:schemeClr val="bg2"/>
              </a:gs>
              <a:gs pos="98000">
                <a:schemeClr val="bg1"/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solidFill>
                  <a:srgbClr val="C00000"/>
                </a:solidFill>
              </a:rPr>
              <a:t>신약성경의 기록 순서</a:t>
            </a:r>
            <a:endParaRPr lang="ko-KR" altLang="en-US" sz="2000" b="1" dirty="0">
              <a:solidFill>
                <a:srgbClr val="C00000"/>
              </a:solidFill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897796"/>
              </p:ext>
            </p:extLst>
          </p:nvPr>
        </p:nvGraphicFramePr>
        <p:xfrm>
          <a:off x="276224" y="1942219"/>
          <a:ext cx="11658600" cy="15290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276476"/>
                <a:gridCol w="952500"/>
                <a:gridCol w="942975"/>
                <a:gridCol w="904875"/>
                <a:gridCol w="895350"/>
                <a:gridCol w="1038225"/>
                <a:gridCol w="771525"/>
                <a:gridCol w="3876674"/>
              </a:tblGrid>
              <a:tr h="370840">
                <a:tc gridSpan="7"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>
                          <a:latin typeface="HY엽서M" panose="02030600000101010101" pitchFamily="18" charset="-127"/>
                          <a:ea typeface="HY엽서M" panose="02030600000101010101" pitchFamily="18" charset="-127"/>
                        </a:rPr>
                        <a:t>                                                   </a:t>
                      </a:r>
                      <a:r>
                        <a:rPr lang="ko-KR" altLang="en-US" sz="1800" b="1" dirty="0" smtClean="0">
                          <a:latin typeface="HY엽서M" panose="02030600000101010101" pitchFamily="18" charset="-127"/>
                          <a:ea typeface="HY엽서M" panose="02030600000101010101" pitchFamily="18" charset="-127"/>
                        </a:rPr>
                        <a:t>사도행전의 역사 기간</a:t>
                      </a:r>
                      <a:endParaRPr lang="ko-KR" altLang="en-US" sz="1800" b="1" dirty="0">
                        <a:latin typeface="HY엽서M" panose="02030600000101010101" pitchFamily="18" charset="-127"/>
                        <a:ea typeface="HY엽서M" panose="02030600000101010101" pitchFamily="18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en-US" altLang="ko-KR" sz="1400" b="1" dirty="0" smtClean="0"/>
                    </a:p>
                    <a:p>
                      <a:pPr latinLnBrk="1"/>
                      <a:endParaRPr lang="en-US" altLang="ko-KR" sz="1400" b="1" dirty="0" smtClean="0"/>
                    </a:p>
                    <a:p>
                      <a:pPr latinLnBrk="1"/>
                      <a:endParaRPr lang="en-US" altLang="ko-KR" sz="1400" b="1" dirty="0" smtClean="0"/>
                    </a:p>
                    <a:p>
                      <a:pPr latinLnBrk="1"/>
                      <a:r>
                        <a:rPr lang="en-US" altLang="ko-KR" sz="1800" b="1" baseline="0" dirty="0" smtClean="0">
                          <a:latin typeface="+mn-lt"/>
                          <a:ea typeface="+mn-ea"/>
                        </a:rPr>
                        <a:t>        </a:t>
                      </a:r>
                      <a:r>
                        <a:rPr lang="ko-KR" altLang="en-US" sz="1800" b="1" dirty="0" smtClean="0">
                          <a:latin typeface="HY엽서M" panose="02030600000101010101" pitchFamily="18" charset="-127"/>
                          <a:ea typeface="HY엽서M" panose="02030600000101010101" pitchFamily="18" charset="-127"/>
                        </a:rPr>
                        <a:t>사도 요한</a:t>
                      </a:r>
                      <a:r>
                        <a:rPr lang="ko-KR" altLang="en-US" sz="1800" b="1" baseline="0" dirty="0" smtClean="0">
                          <a:latin typeface="HY엽서M" panose="02030600000101010101" pitchFamily="18" charset="-127"/>
                          <a:ea typeface="HY엽서M" panose="02030600000101010101" pitchFamily="18" charset="-127"/>
                        </a:rPr>
                        <a:t> 중심의 역사 기간 </a:t>
                      </a:r>
                      <a:endParaRPr lang="ko-KR" altLang="en-US" sz="1800" b="1" dirty="0">
                        <a:latin typeface="HY엽서M" panose="02030600000101010101" pitchFamily="18" charset="-127"/>
                        <a:ea typeface="HY엽서M" panose="02030600000101010101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en-US" altLang="ko-KR" sz="1400" b="1" dirty="0" smtClean="0"/>
                    </a:p>
                    <a:p>
                      <a:pPr latinLnBrk="1"/>
                      <a:endParaRPr lang="en-US" altLang="ko-KR" sz="1400" b="1" dirty="0" smtClean="0"/>
                    </a:p>
                    <a:p>
                      <a:pPr latinLnBrk="1"/>
                      <a:r>
                        <a:rPr lang="ko-KR" altLang="en-US" sz="1400" b="1" smtClean="0"/>
                        <a:t>        예루살렘교회</a:t>
                      </a:r>
                      <a:endParaRPr lang="ko-KR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바울의 </a:t>
                      </a:r>
                      <a:endParaRPr lang="en-US" altLang="ko-KR" sz="1400" b="1" dirty="0" smtClean="0"/>
                    </a:p>
                    <a:p>
                      <a:pPr latinLnBrk="1"/>
                      <a:r>
                        <a:rPr lang="en-US" altLang="ko-KR" sz="1400" b="1" dirty="0" smtClean="0"/>
                        <a:t>1</a:t>
                      </a:r>
                      <a:r>
                        <a:rPr lang="ko-KR" altLang="en-US" sz="1400" b="1" dirty="0" smtClean="0"/>
                        <a:t>차 선교여행</a:t>
                      </a:r>
                      <a:endParaRPr lang="ko-KR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바울의 </a:t>
                      </a:r>
                      <a:r>
                        <a:rPr lang="en-US" altLang="ko-KR" sz="1400" b="1" dirty="0" smtClean="0"/>
                        <a:t/>
                      </a:r>
                      <a:br>
                        <a:rPr lang="en-US" altLang="ko-KR" sz="1400" b="1" dirty="0" smtClean="0"/>
                      </a:br>
                      <a:r>
                        <a:rPr lang="en-US" altLang="ko-KR" sz="1400" b="1" dirty="0" smtClean="0"/>
                        <a:t>2</a:t>
                      </a:r>
                      <a:r>
                        <a:rPr lang="ko-KR" altLang="en-US" sz="1400" b="1" dirty="0" smtClean="0"/>
                        <a:t>차 선교여행</a:t>
                      </a:r>
                      <a:endParaRPr lang="ko-KR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바울의 </a:t>
                      </a:r>
                      <a:r>
                        <a:rPr lang="en-US" altLang="ko-KR" sz="1400" b="1" dirty="0" smtClean="0"/>
                        <a:t/>
                      </a:r>
                      <a:br>
                        <a:rPr lang="en-US" altLang="ko-KR" sz="1400" b="1" dirty="0" smtClean="0"/>
                      </a:br>
                      <a:r>
                        <a:rPr lang="en-US" altLang="ko-KR" sz="1400" b="1" dirty="0" smtClean="0"/>
                        <a:t>3</a:t>
                      </a:r>
                      <a:r>
                        <a:rPr lang="ko-KR" altLang="en-US" sz="1400" b="1" dirty="0" smtClean="0"/>
                        <a:t>차 선교여행</a:t>
                      </a:r>
                      <a:endParaRPr lang="ko-KR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바울</a:t>
                      </a:r>
                      <a:r>
                        <a:rPr lang="en-US" altLang="ko-KR" sz="1400" b="1" dirty="0" smtClean="0"/>
                        <a:t>, </a:t>
                      </a:r>
                      <a:br>
                        <a:rPr lang="en-US" altLang="ko-KR" sz="1400" b="1" dirty="0" smtClean="0"/>
                      </a:br>
                      <a:r>
                        <a:rPr lang="en-US" altLang="ko-KR" sz="1400" b="1" dirty="0" smtClean="0"/>
                        <a:t>1</a:t>
                      </a:r>
                      <a:r>
                        <a:rPr lang="ko-KR" altLang="en-US" sz="1400" b="1" dirty="0" smtClean="0"/>
                        <a:t>차 </a:t>
                      </a:r>
                      <a:endParaRPr lang="en-US" altLang="ko-KR" sz="1400" b="1" dirty="0" smtClean="0"/>
                    </a:p>
                    <a:p>
                      <a:pPr latinLnBrk="1"/>
                      <a:r>
                        <a:rPr lang="ko-KR" altLang="en-US" sz="1400" b="1" dirty="0" smtClean="0"/>
                        <a:t>감옥 </a:t>
                      </a:r>
                      <a:endParaRPr lang="en-US" altLang="ko-KR" sz="1400" b="1" dirty="0" smtClean="0"/>
                    </a:p>
                    <a:p>
                      <a:pPr latinLnBrk="1"/>
                      <a:r>
                        <a:rPr lang="ko-KR" altLang="en-US" sz="1400" b="1" dirty="0" smtClean="0"/>
                        <a:t>투옥됨</a:t>
                      </a:r>
                    </a:p>
                    <a:p>
                      <a:pPr latinLnBrk="1"/>
                      <a:endParaRPr lang="ko-KR" altLang="en-US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바울의 </a:t>
                      </a:r>
                      <a:endParaRPr lang="en-US" altLang="ko-KR" sz="1400" b="1" dirty="0" smtClean="0"/>
                    </a:p>
                    <a:p>
                      <a:pPr latinLnBrk="1"/>
                      <a:r>
                        <a:rPr lang="en-US" altLang="ko-KR" sz="1400" b="1" dirty="0" smtClean="0"/>
                        <a:t>4</a:t>
                      </a:r>
                      <a:r>
                        <a:rPr lang="ko-KR" altLang="en-US" sz="1400" b="1" dirty="0" smtClean="0"/>
                        <a:t>차 선교여행</a:t>
                      </a:r>
                      <a:endParaRPr lang="en-US" altLang="ko-K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바울</a:t>
                      </a:r>
                      <a:r>
                        <a:rPr lang="en-US" altLang="ko-KR" sz="1400" b="1" dirty="0" smtClean="0"/>
                        <a:t>,</a:t>
                      </a:r>
                      <a:br>
                        <a:rPr lang="en-US" altLang="ko-KR" sz="1400" b="1" dirty="0" smtClean="0"/>
                      </a:br>
                      <a:r>
                        <a:rPr lang="en-US" altLang="ko-KR" sz="1400" b="1" dirty="0" smtClean="0"/>
                        <a:t>2</a:t>
                      </a:r>
                      <a:r>
                        <a:rPr lang="ko-KR" altLang="en-US" sz="1400" b="1" dirty="0" smtClean="0"/>
                        <a:t>차 </a:t>
                      </a:r>
                      <a:endParaRPr lang="en-US" altLang="ko-KR" sz="1400" b="1" dirty="0" smtClean="0"/>
                    </a:p>
                    <a:p>
                      <a:pPr latinLnBrk="1"/>
                      <a:r>
                        <a:rPr lang="ko-KR" altLang="en-US" sz="1400" b="1" dirty="0" smtClean="0"/>
                        <a:t>감옥 </a:t>
                      </a:r>
                      <a:endParaRPr lang="en-US" altLang="ko-KR" sz="1400" b="1" dirty="0" smtClean="0"/>
                    </a:p>
                    <a:p>
                      <a:pPr latinLnBrk="1"/>
                      <a:r>
                        <a:rPr lang="ko-KR" altLang="en-US" sz="1400" b="1" dirty="0" smtClean="0"/>
                        <a:t>투옥됨</a:t>
                      </a:r>
                    </a:p>
                    <a:p>
                      <a:pPr latinLnBrk="1"/>
                      <a:endParaRPr lang="ko-KR" altLang="en-US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타원형 설명선 4"/>
          <p:cNvSpPr/>
          <p:nvPr/>
        </p:nvSpPr>
        <p:spPr>
          <a:xfrm>
            <a:off x="163316" y="1675564"/>
            <a:ext cx="467192" cy="149351"/>
          </a:xfrm>
          <a:prstGeom prst="wedgeEllipseCallout">
            <a:avLst>
              <a:gd name="adj1" fmla="val -24433"/>
              <a:gd name="adj2" fmla="val 116511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33</a:t>
            </a:r>
            <a:endParaRPr lang="ko-KR" altLang="en-US" sz="10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타원형 설명선 18"/>
          <p:cNvSpPr/>
          <p:nvPr/>
        </p:nvSpPr>
        <p:spPr>
          <a:xfrm>
            <a:off x="11563350" y="1619938"/>
            <a:ext cx="611458" cy="193945"/>
          </a:xfrm>
          <a:prstGeom prst="wedgeEllipseCallout">
            <a:avLst>
              <a:gd name="adj1" fmla="val 9265"/>
              <a:gd name="adj2" fmla="val 110576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100</a:t>
            </a:r>
            <a:endParaRPr lang="ko-KR" altLang="en-US" sz="10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타원형 설명선 19"/>
          <p:cNvSpPr/>
          <p:nvPr/>
        </p:nvSpPr>
        <p:spPr>
          <a:xfrm>
            <a:off x="5169399" y="1667749"/>
            <a:ext cx="467192" cy="149351"/>
          </a:xfrm>
          <a:prstGeom prst="wedgeEllipseCallout">
            <a:avLst>
              <a:gd name="adj1" fmla="val -24433"/>
              <a:gd name="adj2" fmla="val 116511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60</a:t>
            </a:r>
            <a:endParaRPr lang="ko-KR" altLang="en-US" sz="10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타원형 설명선 20"/>
          <p:cNvSpPr/>
          <p:nvPr/>
        </p:nvSpPr>
        <p:spPr>
          <a:xfrm>
            <a:off x="7973816" y="1675564"/>
            <a:ext cx="467192" cy="149351"/>
          </a:xfrm>
          <a:prstGeom prst="wedgeEllipseCallout">
            <a:avLst>
              <a:gd name="adj1" fmla="val -24433"/>
              <a:gd name="adj2" fmla="val 116511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70</a:t>
            </a:r>
            <a:endParaRPr lang="ko-KR" altLang="en-US" sz="10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타원형 설명선 21"/>
          <p:cNvSpPr/>
          <p:nvPr/>
        </p:nvSpPr>
        <p:spPr>
          <a:xfrm>
            <a:off x="2530799" y="1654025"/>
            <a:ext cx="467192" cy="149351"/>
          </a:xfrm>
          <a:prstGeom prst="wedgeEllipseCallout">
            <a:avLst>
              <a:gd name="adj1" fmla="val -24433"/>
              <a:gd name="adj2" fmla="val 116511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r>
              <a:rPr lang="en-US" altLang="ko-KR" sz="105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  <a:endParaRPr lang="ko-KR" altLang="en-US" sz="10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3292" y="3448050"/>
            <a:ext cx="346249" cy="14725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ko-KR" altLang="en-US" sz="1050" dirty="0" smtClean="0"/>
              <a:t>예수님의 부활과 승천</a:t>
            </a:r>
            <a:endParaRPr lang="ko-KR" alt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7861163" y="3466453"/>
            <a:ext cx="346249" cy="118718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ko-KR" altLang="en-US" sz="1050" dirty="0" smtClean="0"/>
              <a:t>바울 베드로 순교</a:t>
            </a:r>
            <a:endParaRPr lang="en-US" altLang="ko-KR" sz="1050" dirty="0" smtClean="0"/>
          </a:p>
        </p:txBody>
      </p:sp>
      <p:sp>
        <p:nvSpPr>
          <p:cNvPr id="31" name="AutoShape 6"/>
          <p:cNvSpPr>
            <a:spLocks noChangeArrowheads="1"/>
          </p:cNvSpPr>
          <p:nvPr/>
        </p:nvSpPr>
        <p:spPr bwMode="auto">
          <a:xfrm>
            <a:off x="3745269" y="3488769"/>
            <a:ext cx="484679" cy="35717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smtClean="0"/>
              <a:t>살전</a:t>
            </a:r>
            <a:endParaRPr lang="ko-KR" altLang="en-US" sz="900" dirty="0"/>
          </a:p>
        </p:txBody>
      </p:sp>
      <p:sp>
        <p:nvSpPr>
          <p:cNvPr id="32" name="AutoShape 6"/>
          <p:cNvSpPr>
            <a:spLocks noChangeArrowheads="1"/>
          </p:cNvSpPr>
          <p:nvPr/>
        </p:nvSpPr>
        <p:spPr bwMode="auto">
          <a:xfrm>
            <a:off x="3735744" y="3860244"/>
            <a:ext cx="484679" cy="35717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 err="1" smtClean="0"/>
              <a:t>살후</a:t>
            </a:r>
            <a:endParaRPr lang="ko-KR" altLang="en-US" sz="900" dirty="0"/>
          </a:p>
        </p:txBody>
      </p:sp>
      <p:sp>
        <p:nvSpPr>
          <p:cNvPr id="33" name="AutoShape 6"/>
          <p:cNvSpPr>
            <a:spLocks noChangeArrowheads="1"/>
          </p:cNvSpPr>
          <p:nvPr/>
        </p:nvSpPr>
        <p:spPr bwMode="auto">
          <a:xfrm>
            <a:off x="3727067" y="4239923"/>
            <a:ext cx="484679" cy="35717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/>
              <a:t>갈</a:t>
            </a:r>
          </a:p>
        </p:txBody>
      </p:sp>
      <p:sp>
        <p:nvSpPr>
          <p:cNvPr id="34" name="AutoShape 6"/>
          <p:cNvSpPr>
            <a:spLocks noChangeArrowheads="1"/>
          </p:cNvSpPr>
          <p:nvPr/>
        </p:nvSpPr>
        <p:spPr bwMode="auto">
          <a:xfrm>
            <a:off x="4685568" y="3495207"/>
            <a:ext cx="484679" cy="35717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 smtClean="0"/>
              <a:t>고전</a:t>
            </a:r>
            <a:endParaRPr lang="ko-KR" altLang="en-US" sz="900" dirty="0"/>
          </a:p>
        </p:txBody>
      </p:sp>
      <p:sp>
        <p:nvSpPr>
          <p:cNvPr id="35" name="AutoShape 6"/>
          <p:cNvSpPr>
            <a:spLocks noChangeArrowheads="1"/>
          </p:cNvSpPr>
          <p:nvPr/>
        </p:nvSpPr>
        <p:spPr bwMode="auto">
          <a:xfrm>
            <a:off x="4676043" y="3866682"/>
            <a:ext cx="484679" cy="35717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 err="1" smtClean="0"/>
              <a:t>고후</a:t>
            </a:r>
            <a:endParaRPr lang="ko-KR" altLang="en-US" sz="900" dirty="0"/>
          </a:p>
        </p:txBody>
      </p:sp>
      <p:sp>
        <p:nvSpPr>
          <p:cNvPr id="36" name="AutoShape 6"/>
          <p:cNvSpPr>
            <a:spLocks noChangeArrowheads="1"/>
          </p:cNvSpPr>
          <p:nvPr/>
        </p:nvSpPr>
        <p:spPr bwMode="auto">
          <a:xfrm>
            <a:off x="4667366" y="4246361"/>
            <a:ext cx="484679" cy="35717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 smtClean="0"/>
              <a:t>롬</a:t>
            </a:r>
            <a:endParaRPr lang="ko-KR" altLang="en-US" sz="900" dirty="0"/>
          </a:p>
        </p:txBody>
      </p:sp>
      <p:sp>
        <p:nvSpPr>
          <p:cNvPr id="37" name="AutoShape 6"/>
          <p:cNvSpPr>
            <a:spLocks noChangeArrowheads="1"/>
          </p:cNvSpPr>
          <p:nvPr/>
        </p:nvSpPr>
        <p:spPr bwMode="auto">
          <a:xfrm>
            <a:off x="5533573" y="3466453"/>
            <a:ext cx="484679" cy="35717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 smtClean="0"/>
              <a:t>골</a:t>
            </a:r>
            <a:endParaRPr lang="ko-KR" altLang="en-US" sz="900" dirty="0"/>
          </a:p>
        </p:txBody>
      </p:sp>
      <p:sp>
        <p:nvSpPr>
          <p:cNvPr id="38" name="AutoShape 6"/>
          <p:cNvSpPr>
            <a:spLocks noChangeArrowheads="1"/>
          </p:cNvSpPr>
          <p:nvPr/>
        </p:nvSpPr>
        <p:spPr bwMode="auto">
          <a:xfrm>
            <a:off x="5524048" y="3837928"/>
            <a:ext cx="484679" cy="35717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/>
              <a:t>몬</a:t>
            </a:r>
          </a:p>
        </p:txBody>
      </p:sp>
      <p:sp>
        <p:nvSpPr>
          <p:cNvPr id="39" name="AutoShape 6"/>
          <p:cNvSpPr>
            <a:spLocks noChangeArrowheads="1"/>
          </p:cNvSpPr>
          <p:nvPr/>
        </p:nvSpPr>
        <p:spPr bwMode="auto">
          <a:xfrm>
            <a:off x="5515371" y="4217607"/>
            <a:ext cx="484679" cy="35717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 smtClean="0"/>
              <a:t>에</a:t>
            </a:r>
            <a:endParaRPr lang="ko-KR" altLang="en-US" sz="900" dirty="0"/>
          </a:p>
        </p:txBody>
      </p:sp>
      <p:sp>
        <p:nvSpPr>
          <p:cNvPr id="40" name="AutoShape 6"/>
          <p:cNvSpPr>
            <a:spLocks noChangeArrowheads="1"/>
          </p:cNvSpPr>
          <p:nvPr/>
        </p:nvSpPr>
        <p:spPr bwMode="auto">
          <a:xfrm>
            <a:off x="5516219" y="4597100"/>
            <a:ext cx="484679" cy="35717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 smtClean="0"/>
              <a:t>빌</a:t>
            </a:r>
            <a:endParaRPr lang="ko-KR" altLang="en-US" sz="900" dirty="0"/>
          </a:p>
        </p:txBody>
      </p:sp>
      <p:sp>
        <p:nvSpPr>
          <p:cNvPr id="41" name="AutoShape 6"/>
          <p:cNvSpPr>
            <a:spLocks noChangeArrowheads="1"/>
          </p:cNvSpPr>
          <p:nvPr/>
        </p:nvSpPr>
        <p:spPr bwMode="auto">
          <a:xfrm>
            <a:off x="6464347" y="3476118"/>
            <a:ext cx="484679" cy="35717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 err="1" smtClean="0"/>
              <a:t>딤전</a:t>
            </a:r>
            <a:endParaRPr lang="ko-KR" altLang="en-US" sz="900" dirty="0"/>
          </a:p>
        </p:txBody>
      </p:sp>
      <p:sp>
        <p:nvSpPr>
          <p:cNvPr id="42" name="AutoShape 6"/>
          <p:cNvSpPr>
            <a:spLocks noChangeArrowheads="1"/>
          </p:cNvSpPr>
          <p:nvPr/>
        </p:nvSpPr>
        <p:spPr bwMode="auto">
          <a:xfrm>
            <a:off x="6465195" y="3855611"/>
            <a:ext cx="484679" cy="35717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/>
              <a:t>딛</a:t>
            </a:r>
          </a:p>
        </p:txBody>
      </p:sp>
      <p:sp>
        <p:nvSpPr>
          <p:cNvPr id="43" name="AutoShape 6"/>
          <p:cNvSpPr>
            <a:spLocks noChangeArrowheads="1"/>
          </p:cNvSpPr>
          <p:nvPr/>
        </p:nvSpPr>
        <p:spPr bwMode="auto">
          <a:xfrm>
            <a:off x="6632147" y="4227616"/>
            <a:ext cx="484679" cy="35717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 err="1" smtClean="0"/>
              <a:t>딤후</a:t>
            </a:r>
            <a:endParaRPr lang="ko-KR" altLang="en-US" sz="900" dirty="0"/>
          </a:p>
        </p:txBody>
      </p:sp>
      <p:sp>
        <p:nvSpPr>
          <p:cNvPr id="45" name="Rectangle 25"/>
          <p:cNvSpPr>
            <a:spLocks noChangeArrowheads="1"/>
          </p:cNvSpPr>
          <p:nvPr/>
        </p:nvSpPr>
        <p:spPr bwMode="auto">
          <a:xfrm>
            <a:off x="4690355" y="6437096"/>
            <a:ext cx="697072" cy="2468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 smtClean="0"/>
              <a:t>마태</a:t>
            </a:r>
            <a:endParaRPr lang="ko-KR" altLang="en-US" sz="1600" dirty="0"/>
          </a:p>
        </p:txBody>
      </p:sp>
      <p:sp>
        <p:nvSpPr>
          <p:cNvPr id="46" name="Rectangle 25"/>
          <p:cNvSpPr>
            <a:spLocks noChangeArrowheads="1"/>
          </p:cNvSpPr>
          <p:nvPr/>
        </p:nvSpPr>
        <p:spPr bwMode="auto">
          <a:xfrm>
            <a:off x="3871887" y="6437096"/>
            <a:ext cx="697072" cy="2468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smtClean="0"/>
              <a:t>누가</a:t>
            </a:r>
            <a:endParaRPr lang="ko-KR" altLang="en-US" sz="1600" dirty="0"/>
          </a:p>
        </p:txBody>
      </p:sp>
      <p:sp>
        <p:nvSpPr>
          <p:cNvPr id="47" name="Rectangle 25"/>
          <p:cNvSpPr>
            <a:spLocks noChangeArrowheads="1"/>
          </p:cNvSpPr>
          <p:nvPr/>
        </p:nvSpPr>
        <p:spPr bwMode="auto">
          <a:xfrm>
            <a:off x="7477684" y="6437096"/>
            <a:ext cx="697072" cy="2468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 smtClean="0"/>
              <a:t>마가</a:t>
            </a:r>
            <a:endParaRPr lang="ko-KR" altLang="en-US" sz="1600" dirty="0"/>
          </a:p>
        </p:txBody>
      </p:sp>
      <p:sp>
        <p:nvSpPr>
          <p:cNvPr id="48" name="Rectangle 25"/>
          <p:cNvSpPr>
            <a:spLocks noChangeArrowheads="1"/>
          </p:cNvSpPr>
          <p:nvPr/>
        </p:nvSpPr>
        <p:spPr bwMode="auto">
          <a:xfrm>
            <a:off x="9541113" y="6406646"/>
            <a:ext cx="697072" cy="2468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 smtClean="0"/>
              <a:t>요한</a:t>
            </a:r>
            <a:endParaRPr lang="ko-KR" altLang="en-US" sz="1600" dirty="0"/>
          </a:p>
        </p:txBody>
      </p:sp>
      <p:sp>
        <p:nvSpPr>
          <p:cNvPr id="49" name="직사각형 48"/>
          <p:cNvSpPr/>
          <p:nvPr/>
        </p:nvSpPr>
        <p:spPr>
          <a:xfrm>
            <a:off x="663018" y="4256682"/>
            <a:ext cx="1202415" cy="2487226"/>
          </a:xfrm>
          <a:prstGeom prst="rect">
            <a:avLst/>
          </a:prstGeom>
          <a:solidFill>
            <a:schemeClr val="accent4">
              <a:alpha val="1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AutoShape 6"/>
          <p:cNvSpPr>
            <a:spLocks noChangeArrowheads="1"/>
          </p:cNvSpPr>
          <p:nvPr/>
        </p:nvSpPr>
        <p:spPr bwMode="auto">
          <a:xfrm>
            <a:off x="984581" y="4887760"/>
            <a:ext cx="582448" cy="532179"/>
          </a:xfrm>
          <a:prstGeom prst="triangle">
            <a:avLst>
              <a:gd name="adj" fmla="val 48365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 smtClean="0"/>
              <a:t>바울</a:t>
            </a:r>
            <a:endParaRPr lang="en-US" altLang="ko-KR" sz="900" dirty="0" smtClean="0"/>
          </a:p>
          <a:p>
            <a:pPr algn="ctr"/>
            <a:r>
              <a:rPr lang="ko-KR" altLang="en-US" sz="900" dirty="0" smtClean="0"/>
              <a:t>서신</a:t>
            </a:r>
            <a:endParaRPr lang="ko-KR" altLang="en-US" sz="900" dirty="0"/>
          </a:p>
        </p:txBody>
      </p:sp>
      <p:sp>
        <p:nvSpPr>
          <p:cNvPr id="52" name="Oval 20"/>
          <p:cNvSpPr>
            <a:spLocks noChangeArrowheads="1"/>
          </p:cNvSpPr>
          <p:nvPr/>
        </p:nvSpPr>
        <p:spPr bwMode="auto">
          <a:xfrm>
            <a:off x="1000746" y="5597737"/>
            <a:ext cx="493959" cy="483418"/>
          </a:xfrm>
          <a:prstGeom prst="ellipse">
            <a:avLst/>
          </a:prstGeom>
          <a:solidFill>
            <a:schemeClr val="accent4"/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schemeClr val="tx1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 smtClean="0"/>
              <a:t>기타</a:t>
            </a:r>
            <a:endParaRPr lang="en-US" altLang="ko-KR" sz="900" dirty="0" smtClean="0"/>
          </a:p>
          <a:p>
            <a:pPr algn="ctr"/>
            <a:r>
              <a:rPr lang="ko-KR" altLang="en-US" sz="900" dirty="0" smtClean="0"/>
              <a:t>서신</a:t>
            </a:r>
            <a:endParaRPr lang="ko-KR" altLang="en-US" sz="900" dirty="0"/>
          </a:p>
        </p:txBody>
      </p:sp>
      <p:sp>
        <p:nvSpPr>
          <p:cNvPr id="53" name="Oval 20"/>
          <p:cNvSpPr>
            <a:spLocks noChangeArrowheads="1"/>
          </p:cNvSpPr>
          <p:nvPr/>
        </p:nvSpPr>
        <p:spPr bwMode="auto">
          <a:xfrm>
            <a:off x="4751624" y="5202556"/>
            <a:ext cx="493959" cy="483418"/>
          </a:xfrm>
          <a:prstGeom prst="ellipse">
            <a:avLst/>
          </a:prstGeom>
          <a:solidFill>
            <a:schemeClr val="accent4"/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schemeClr val="tx1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smtClean="0"/>
              <a:t>약</a:t>
            </a:r>
            <a:endParaRPr lang="ko-KR" altLang="en-US" sz="900" dirty="0"/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6452375" y="4725282"/>
            <a:ext cx="493959" cy="483418"/>
          </a:xfrm>
          <a:prstGeom prst="ellipse">
            <a:avLst/>
          </a:prstGeom>
          <a:solidFill>
            <a:schemeClr val="accent4"/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schemeClr val="tx1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 smtClean="0"/>
              <a:t>유</a:t>
            </a:r>
            <a:endParaRPr lang="ko-KR" altLang="en-US" sz="900" dirty="0"/>
          </a:p>
        </p:txBody>
      </p:sp>
      <p:sp>
        <p:nvSpPr>
          <p:cNvPr id="55" name="Oval 20"/>
          <p:cNvSpPr>
            <a:spLocks noChangeArrowheads="1"/>
          </p:cNvSpPr>
          <p:nvPr/>
        </p:nvSpPr>
        <p:spPr bwMode="auto">
          <a:xfrm>
            <a:off x="6452373" y="5744359"/>
            <a:ext cx="493959" cy="483418"/>
          </a:xfrm>
          <a:prstGeom prst="ellipse">
            <a:avLst/>
          </a:prstGeom>
          <a:solidFill>
            <a:schemeClr val="accent4"/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schemeClr val="tx1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 err="1" smtClean="0"/>
              <a:t>벧후</a:t>
            </a:r>
            <a:endParaRPr lang="ko-KR" altLang="en-US" sz="900" dirty="0"/>
          </a:p>
        </p:txBody>
      </p:sp>
      <p:sp>
        <p:nvSpPr>
          <p:cNvPr id="56" name="Oval 20"/>
          <p:cNvSpPr>
            <a:spLocks noChangeArrowheads="1"/>
          </p:cNvSpPr>
          <p:nvPr/>
        </p:nvSpPr>
        <p:spPr bwMode="auto">
          <a:xfrm>
            <a:off x="6452374" y="5235071"/>
            <a:ext cx="493959" cy="483418"/>
          </a:xfrm>
          <a:prstGeom prst="ellipse">
            <a:avLst/>
          </a:prstGeom>
          <a:solidFill>
            <a:schemeClr val="accent4"/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schemeClr val="tx1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 err="1" smtClean="0"/>
              <a:t>벧전</a:t>
            </a:r>
            <a:endParaRPr lang="ko-KR" altLang="en-US" sz="900" dirty="0"/>
          </a:p>
        </p:txBody>
      </p:sp>
      <p:sp>
        <p:nvSpPr>
          <p:cNvPr id="57" name="Oval 20"/>
          <p:cNvSpPr>
            <a:spLocks noChangeArrowheads="1"/>
          </p:cNvSpPr>
          <p:nvPr/>
        </p:nvSpPr>
        <p:spPr bwMode="auto">
          <a:xfrm>
            <a:off x="6884586" y="6049778"/>
            <a:ext cx="493959" cy="483418"/>
          </a:xfrm>
          <a:prstGeom prst="ellipse">
            <a:avLst/>
          </a:prstGeom>
          <a:solidFill>
            <a:schemeClr val="accent4"/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schemeClr val="tx1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 smtClean="0"/>
              <a:t>히</a:t>
            </a:r>
            <a:endParaRPr lang="ko-KR" altLang="en-US" sz="900" dirty="0"/>
          </a:p>
        </p:txBody>
      </p:sp>
      <p:sp>
        <p:nvSpPr>
          <p:cNvPr id="58" name="Oval 20"/>
          <p:cNvSpPr>
            <a:spLocks noChangeArrowheads="1"/>
          </p:cNvSpPr>
          <p:nvPr/>
        </p:nvSpPr>
        <p:spPr bwMode="auto">
          <a:xfrm>
            <a:off x="10412376" y="3498505"/>
            <a:ext cx="493959" cy="483418"/>
          </a:xfrm>
          <a:prstGeom prst="ellipse">
            <a:avLst/>
          </a:prstGeom>
          <a:solidFill>
            <a:schemeClr val="accent4"/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schemeClr val="tx1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 smtClean="0"/>
              <a:t>요일</a:t>
            </a:r>
            <a:endParaRPr lang="ko-KR" altLang="en-US" sz="900" dirty="0"/>
          </a:p>
        </p:txBody>
      </p:sp>
      <p:sp>
        <p:nvSpPr>
          <p:cNvPr id="59" name="Oval 20"/>
          <p:cNvSpPr>
            <a:spLocks noChangeArrowheads="1"/>
          </p:cNvSpPr>
          <p:nvPr/>
        </p:nvSpPr>
        <p:spPr bwMode="auto">
          <a:xfrm>
            <a:off x="10412374" y="4517582"/>
            <a:ext cx="493959" cy="483418"/>
          </a:xfrm>
          <a:prstGeom prst="ellipse">
            <a:avLst/>
          </a:prstGeom>
          <a:solidFill>
            <a:schemeClr val="accent4"/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schemeClr val="tx1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 err="1" smtClean="0"/>
              <a:t>요삼</a:t>
            </a:r>
            <a:endParaRPr lang="ko-KR" altLang="en-US" sz="900" dirty="0"/>
          </a:p>
        </p:txBody>
      </p:sp>
      <p:sp>
        <p:nvSpPr>
          <p:cNvPr id="60" name="Oval 20"/>
          <p:cNvSpPr>
            <a:spLocks noChangeArrowheads="1"/>
          </p:cNvSpPr>
          <p:nvPr/>
        </p:nvSpPr>
        <p:spPr bwMode="auto">
          <a:xfrm>
            <a:off x="10412375" y="4008294"/>
            <a:ext cx="493959" cy="483418"/>
          </a:xfrm>
          <a:prstGeom prst="ellipse">
            <a:avLst/>
          </a:prstGeom>
          <a:solidFill>
            <a:schemeClr val="accent4"/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schemeClr val="tx1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 err="1" smtClean="0"/>
              <a:t>요이</a:t>
            </a:r>
            <a:endParaRPr lang="ko-KR" altLang="en-US" sz="900" dirty="0"/>
          </a:p>
        </p:txBody>
      </p:sp>
      <p:sp>
        <p:nvSpPr>
          <p:cNvPr id="61" name="타원형 설명선 60"/>
          <p:cNvSpPr/>
          <p:nvPr/>
        </p:nvSpPr>
        <p:spPr>
          <a:xfrm>
            <a:off x="10449336" y="1655633"/>
            <a:ext cx="467192" cy="149351"/>
          </a:xfrm>
          <a:prstGeom prst="wedgeEllipseCallout">
            <a:avLst>
              <a:gd name="adj1" fmla="val -24433"/>
              <a:gd name="adj2" fmla="val 116511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90</a:t>
            </a:r>
            <a:endParaRPr lang="ko-KR" altLang="en-US" sz="10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927269" y="4492703"/>
            <a:ext cx="697072" cy="2468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900" dirty="0" smtClean="0"/>
              <a:t>복음서</a:t>
            </a:r>
            <a:endParaRPr lang="ko-KR" altLang="en-US" sz="900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908326" y="6291487"/>
            <a:ext cx="734957" cy="289559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50800" dist="50800" dir="8400000" algn="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예언서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63" name="모서리가 둥근 직사각형 62"/>
          <p:cNvSpPr/>
          <p:nvPr/>
        </p:nvSpPr>
        <p:spPr>
          <a:xfrm>
            <a:off x="10538854" y="5241909"/>
            <a:ext cx="734957" cy="289559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50800" dist="50800" dir="8400000" algn="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>
                <a:solidFill>
                  <a:schemeClr val="tx1"/>
                </a:solidFill>
              </a:rPr>
              <a:t>계</a:t>
            </a:r>
          </a:p>
        </p:txBody>
      </p:sp>
    </p:spTree>
    <p:extLst>
      <p:ext uri="{BB962C8B-B14F-4D97-AF65-F5344CB8AC3E}">
        <p14:creationId xmlns:p14="http://schemas.microsoft.com/office/powerpoint/2010/main" val="262656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5" grpId="0" animBg="1"/>
      <p:bldP spid="46" grpId="0" animBg="1"/>
      <p:bldP spid="47" grpId="0" animBg="1"/>
      <p:bldP spid="48" grpId="0" animBg="1"/>
      <p:bldP spid="50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그룹 23"/>
          <p:cNvGrpSpPr/>
          <p:nvPr/>
        </p:nvGrpSpPr>
        <p:grpSpPr>
          <a:xfrm>
            <a:off x="-991" y="28375"/>
            <a:ext cx="12116791" cy="574712"/>
            <a:chOff x="-991" y="28375"/>
            <a:chExt cx="12116791" cy="574712"/>
          </a:xfrm>
        </p:grpSpPr>
        <p:sp>
          <p:nvSpPr>
            <p:cNvPr id="25" name="직사각형 24"/>
            <p:cNvSpPr/>
            <p:nvPr/>
          </p:nvSpPr>
          <p:spPr>
            <a:xfrm>
              <a:off x="3220474" y="109132"/>
              <a:ext cx="889532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200" b="1" dirty="0"/>
                <a:t>모든 성경</a:t>
              </a:r>
              <a:r>
                <a:rPr lang="ko-KR" altLang="en-US" sz="1050" dirty="0"/>
                <a:t>은 </a:t>
              </a:r>
              <a:r>
                <a:rPr lang="ko-KR" altLang="en-US" sz="1200" b="1" dirty="0"/>
                <a:t>하나님의 감동</a:t>
              </a:r>
              <a:r>
                <a:rPr lang="ko-KR" altLang="en-US" sz="1050" dirty="0"/>
                <a:t>으로 된 것으로 </a:t>
              </a:r>
              <a:r>
                <a:rPr lang="ko-KR" altLang="en-US" sz="1200" b="1" dirty="0" smtClean="0"/>
                <a:t>교훈</a:t>
              </a:r>
              <a:r>
                <a:rPr lang="ko-KR" altLang="en-US" sz="1050" dirty="0" smtClean="0"/>
                <a:t>과 </a:t>
              </a:r>
              <a:r>
                <a:rPr lang="ko-KR" altLang="en-US" sz="1200" b="1" dirty="0"/>
                <a:t>책망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바르게 함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의</a:t>
              </a:r>
              <a:r>
                <a:rPr lang="ko-KR" altLang="en-US" sz="1050" dirty="0"/>
                <a:t>로 </a:t>
              </a:r>
              <a:r>
                <a:rPr lang="ko-KR" altLang="en-US" sz="1050" i="1" u="sng" dirty="0"/>
                <a:t>교육하기에 </a:t>
              </a:r>
              <a:r>
                <a:rPr lang="ko-KR" altLang="en-US" sz="1050" i="1" u="sng" dirty="0" smtClean="0"/>
                <a:t>유익</a:t>
              </a:r>
              <a:r>
                <a:rPr lang="ko-KR" altLang="en-US" sz="1050" dirty="0" smtClean="0"/>
                <a:t>합니다</a:t>
              </a:r>
              <a:r>
                <a:rPr lang="en-US" altLang="ko-KR" sz="1050" dirty="0" smtClean="0"/>
                <a:t>.  (</a:t>
              </a:r>
              <a:r>
                <a:rPr lang="ko-KR" altLang="en-US" sz="1050" dirty="0" err="1" smtClean="0"/>
                <a:t>딤후</a:t>
              </a:r>
              <a:r>
                <a:rPr lang="ko-KR" altLang="en-US" sz="1050" dirty="0" smtClean="0"/>
                <a:t> </a:t>
              </a:r>
              <a:r>
                <a:rPr lang="en-US" altLang="ko-KR" sz="1050" dirty="0" smtClean="0"/>
                <a:t>3:16)</a:t>
              </a:r>
              <a:endParaRPr lang="ko-KR" altLang="en-US" sz="1050" dirty="0"/>
            </a:p>
          </p:txBody>
        </p:sp>
        <p:pic>
          <p:nvPicPr>
            <p:cNvPr id="26" name="그림 2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275" y="28375"/>
              <a:ext cx="1391056" cy="574712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-991" y="54409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4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성 경 개 관</a:t>
              </a:r>
              <a:endPara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cxnSp>
          <p:nvCxnSpPr>
            <p:cNvPr id="28" name="직선 연결선 27"/>
            <p:cNvCxnSpPr/>
            <p:nvPr/>
          </p:nvCxnSpPr>
          <p:spPr>
            <a:xfrm>
              <a:off x="76200" y="574512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>
              <a:off x="66675" y="31587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4287197" y="759305"/>
            <a:ext cx="3365024" cy="400110"/>
          </a:xfrm>
          <a:prstGeom prst="rect">
            <a:avLst/>
          </a:prstGeom>
          <a:gradFill>
            <a:gsLst>
              <a:gs pos="11000">
                <a:schemeClr val="accent1">
                  <a:lumMod val="5000"/>
                  <a:lumOff val="95000"/>
                </a:schemeClr>
              </a:gs>
              <a:gs pos="72000">
                <a:schemeClr val="accent4"/>
              </a:gs>
              <a:gs pos="83000">
                <a:schemeClr val="bg2"/>
              </a:gs>
              <a:gs pos="98000">
                <a:schemeClr val="bg1"/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C00000"/>
                </a:solidFill>
              </a:rPr>
              <a:t>신</a:t>
            </a:r>
            <a:r>
              <a:rPr lang="ko-KR" altLang="en-US" sz="2000" b="1" dirty="0" smtClean="0">
                <a:solidFill>
                  <a:srgbClr val="C00000"/>
                </a:solidFill>
              </a:rPr>
              <a:t>약성경 각 권 </a:t>
            </a:r>
            <a:r>
              <a:rPr lang="ko-KR" altLang="en-US" sz="2000" b="1" dirty="0" err="1" smtClean="0">
                <a:solidFill>
                  <a:srgbClr val="C00000"/>
                </a:solidFill>
              </a:rPr>
              <a:t>초간단</a:t>
            </a:r>
            <a:r>
              <a:rPr lang="ko-KR" altLang="en-US" sz="2000" b="1" dirty="0" smtClean="0">
                <a:solidFill>
                  <a:srgbClr val="C00000"/>
                </a:solidFill>
              </a:rPr>
              <a:t> 정리</a:t>
            </a:r>
            <a:endParaRPr lang="ko-KR" altLang="en-US" sz="2000" b="1" dirty="0">
              <a:solidFill>
                <a:srgbClr val="C00000"/>
              </a:solidFill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127918" y="2570892"/>
            <a:ext cx="5411185" cy="924697"/>
            <a:chOff x="375165" y="1531390"/>
            <a:chExt cx="5411185" cy="924697"/>
          </a:xfrm>
        </p:grpSpPr>
        <p:pic>
          <p:nvPicPr>
            <p:cNvPr id="63" name="Picture 32" descr="pp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110" y="1596563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6" name="Picture 18" descr="tl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165" y="1531390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4" name="Text Box 14"/>
            <p:cNvSpPr txBox="1">
              <a:spLocks noChangeArrowheads="1"/>
            </p:cNvSpPr>
            <p:nvPr/>
          </p:nvSpPr>
          <p:spPr bwMode="auto">
            <a:xfrm>
              <a:off x="391943" y="1831023"/>
              <a:ext cx="646331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마태복음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7" name="Text Box 31"/>
            <p:cNvSpPr txBox="1">
              <a:spLocks noChangeArrowheads="1"/>
            </p:cNvSpPr>
            <p:nvPr/>
          </p:nvSpPr>
          <p:spPr bwMode="auto">
            <a:xfrm>
              <a:off x="995275" y="1555841"/>
              <a:ext cx="4791075" cy="900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228600" indent="-228600">
                <a:buAutoNum type="arabicParenR"/>
              </a:pP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세리였던 예수님의 제자 마태</a:t>
              </a:r>
              <a:endParaRPr lang="en-US" altLang="ko-KR" sz="1050" i="1" dirty="0" smtClean="0"/>
            </a:p>
            <a:p>
              <a:pPr marL="228600" indent="-228600">
                <a:buAutoNum type="arabicParenR"/>
              </a:pP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유대인 독자들에게 예수님이 구약성경에서 예언된 구세주임을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</a:t>
              </a:r>
              <a:r>
                <a:rPr lang="ko-KR" altLang="en-US" sz="1050" i="1" dirty="0" smtClean="0"/>
                <a:t>설명하기 위함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72501" y="2630856"/>
            <a:ext cx="392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02</a:t>
            </a:r>
            <a:endParaRPr lang="ko-KR" altLang="en-US" sz="12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17" name="그룹 16"/>
          <p:cNvGrpSpPr/>
          <p:nvPr/>
        </p:nvGrpSpPr>
        <p:grpSpPr>
          <a:xfrm>
            <a:off x="104673" y="3736689"/>
            <a:ext cx="5432490" cy="761608"/>
            <a:chOff x="96284" y="2667987"/>
            <a:chExt cx="5432490" cy="761608"/>
          </a:xfrm>
        </p:grpSpPr>
        <p:pic>
          <p:nvPicPr>
            <p:cNvPr id="68" name="Picture 32" descr="pp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0" name="Picture 18" descr="tl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" name="Text Box 14"/>
            <p:cNvSpPr txBox="1">
              <a:spLocks noChangeArrowheads="1"/>
            </p:cNvSpPr>
            <p:nvPr/>
          </p:nvSpPr>
          <p:spPr bwMode="auto">
            <a:xfrm>
              <a:off x="96284" y="2908897"/>
              <a:ext cx="646331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마가복음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2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베드로의 제자 겸 통역가인 마가</a:t>
              </a:r>
              <a:endParaRPr lang="en-US" altLang="ko-KR" sz="1050" i="1" dirty="0"/>
            </a:p>
            <a:p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err="1" smtClean="0"/>
                <a:t>박해받던</a:t>
              </a:r>
              <a:r>
                <a:rPr lang="ko-KR" altLang="en-US" sz="1050" i="1" dirty="0" smtClean="0"/>
                <a:t> 그리스도인들에게 예수님의 </a:t>
              </a:r>
              <a:r>
                <a:rPr lang="ko-KR" altLang="en-US" sz="1050" i="1" dirty="0" err="1" smtClean="0"/>
                <a:t>고난받으심을</a:t>
              </a:r>
              <a:r>
                <a:rPr lang="ko-KR" altLang="en-US" sz="1050" i="1" dirty="0" smtClean="0"/>
                <a:t> 설교하여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  </a:t>
              </a:r>
              <a:r>
                <a:rPr lang="ko-KR" altLang="en-US" sz="1050" i="1" dirty="0" smtClean="0"/>
                <a:t>고난을 이길 힘을 주기 위함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03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</p:grpSp>
      <p:grpSp>
        <p:nvGrpSpPr>
          <p:cNvPr id="128" name="그룹 127"/>
          <p:cNvGrpSpPr/>
          <p:nvPr/>
        </p:nvGrpSpPr>
        <p:grpSpPr>
          <a:xfrm>
            <a:off x="90747" y="1408471"/>
            <a:ext cx="5432490" cy="1055305"/>
            <a:chOff x="96284" y="2667987"/>
            <a:chExt cx="5432490" cy="923190"/>
          </a:xfrm>
        </p:grpSpPr>
        <p:pic>
          <p:nvPicPr>
            <p:cNvPr id="129" name="Picture 32" descr="pp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0" name="Picture 18" descr="tl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1" name="Text Box 14"/>
            <p:cNvSpPr txBox="1">
              <a:spLocks noChangeArrowheads="1"/>
            </p:cNvSpPr>
            <p:nvPr/>
          </p:nvSpPr>
          <p:spPr bwMode="auto">
            <a:xfrm>
              <a:off x="96284" y="2908897"/>
              <a:ext cx="686406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누가복음</a:t>
              </a:r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2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900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바울의 사역에 끝까지 함께 한 의사 누가</a:t>
              </a:r>
              <a:endParaRPr lang="en-US" altLang="ko-KR" sz="1050" i="1" dirty="0"/>
            </a:p>
            <a:p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‘</a:t>
              </a:r>
              <a:r>
                <a:rPr lang="ko-KR" altLang="en-US" sz="1050" i="1" dirty="0" err="1" smtClean="0"/>
                <a:t>데오빌로</a:t>
              </a:r>
              <a:r>
                <a:rPr lang="en-US" altLang="ko-KR" sz="1050" i="1" dirty="0" smtClean="0"/>
                <a:t>’ </a:t>
              </a:r>
              <a:r>
                <a:rPr lang="ko-KR" altLang="en-US" sz="1050" i="1" dirty="0" smtClean="0"/>
                <a:t>대표되는 이방인들에게 예수님의 생애와 가르침을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  </a:t>
              </a:r>
              <a:r>
                <a:rPr lang="ko-KR" altLang="en-US" sz="1050" i="1" dirty="0" smtClean="0"/>
                <a:t>소개하여 믿음을 견고케 하기 위함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3) </a:t>
              </a:r>
              <a:r>
                <a:rPr lang="ko-KR" altLang="en-US" sz="1050" i="1" dirty="0" err="1" smtClean="0"/>
                <a:t>누가복음과</a:t>
              </a:r>
              <a:r>
                <a:rPr lang="ko-KR" altLang="en-US" sz="1050" i="1" dirty="0" smtClean="0"/>
                <a:t> 사도행전은 동일한 저자가 쓴 한 권의 책으로 봐도 무방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235422" y="2676746"/>
              <a:ext cx="392608" cy="242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01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</p:grpSp>
      <p:grpSp>
        <p:nvGrpSpPr>
          <p:cNvPr id="136" name="그룹 135"/>
          <p:cNvGrpSpPr/>
          <p:nvPr/>
        </p:nvGrpSpPr>
        <p:grpSpPr>
          <a:xfrm>
            <a:off x="83867" y="4839969"/>
            <a:ext cx="5432490" cy="761608"/>
            <a:chOff x="96284" y="2667987"/>
            <a:chExt cx="5432490" cy="761608"/>
          </a:xfrm>
        </p:grpSpPr>
        <p:pic>
          <p:nvPicPr>
            <p:cNvPr id="137" name="Picture 32" descr="pp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8" name="Picture 18" descr="tl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9" name="Text Box 14"/>
            <p:cNvSpPr txBox="1">
              <a:spLocks noChangeArrowheads="1"/>
            </p:cNvSpPr>
            <p:nvPr/>
          </p:nvSpPr>
          <p:spPr bwMode="auto">
            <a:xfrm>
              <a:off x="96284" y="2908897"/>
              <a:ext cx="646331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요한복음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0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예수님의 제자인 사도 요한</a:t>
              </a:r>
              <a:endParaRPr lang="en-US" altLang="ko-KR" sz="1050" i="1" dirty="0"/>
            </a:p>
            <a:p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헬라 사고에 익숙한 사람들에게 예수 그리스도가 하나님의 아들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   </a:t>
              </a:r>
              <a:r>
                <a:rPr lang="ko-KR" altLang="en-US" sz="1050" i="1" dirty="0" smtClean="0"/>
                <a:t>이라는 사실을 전하기 위함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04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</p:grpSp>
      <p:grpSp>
        <p:nvGrpSpPr>
          <p:cNvPr id="144" name="그룹 143"/>
          <p:cNvGrpSpPr/>
          <p:nvPr/>
        </p:nvGrpSpPr>
        <p:grpSpPr>
          <a:xfrm>
            <a:off x="6365126" y="1251534"/>
            <a:ext cx="5398934" cy="1065794"/>
            <a:chOff x="129840" y="2363801"/>
            <a:chExt cx="5398934" cy="1065794"/>
          </a:xfrm>
        </p:grpSpPr>
        <p:pic>
          <p:nvPicPr>
            <p:cNvPr id="145" name="Picture 32" descr="pp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6" name="Picture 18" descr="tl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 Box 14"/>
            <p:cNvSpPr txBox="1">
              <a:spLocks noChangeArrowheads="1"/>
            </p:cNvSpPr>
            <p:nvPr/>
          </p:nvSpPr>
          <p:spPr bwMode="auto">
            <a:xfrm>
              <a:off x="179342" y="2909368"/>
              <a:ext cx="415498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살전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8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사도 바울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예수님의 재림을 언급하며 신앙을 격려하고 경건한 삶을 교훈하며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  </a:t>
              </a:r>
              <a:r>
                <a:rPr lang="ko-KR" altLang="en-US" sz="1050" i="1" dirty="0" smtClean="0"/>
                <a:t>일상생활을 강조하기 위함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06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150" name="Rectangle 25"/>
            <p:cNvSpPr>
              <a:spLocks noChangeArrowheads="1"/>
            </p:cNvSpPr>
            <p:nvPr/>
          </p:nvSpPr>
          <p:spPr bwMode="auto">
            <a:xfrm>
              <a:off x="1179829" y="2379399"/>
              <a:ext cx="1525352" cy="20309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smtClean="0"/>
                <a:t>바울의 </a:t>
              </a:r>
              <a:r>
                <a:rPr lang="en-US" altLang="ko-KR" sz="1050" dirty="0" smtClean="0"/>
                <a:t>2</a:t>
              </a:r>
              <a:r>
                <a:rPr lang="ko-KR" altLang="en-US" sz="1050" dirty="0" smtClean="0"/>
                <a:t>차 전도여행 중</a:t>
              </a:r>
              <a:endParaRPr lang="ko-KR" altLang="en-US" sz="1050" dirty="0"/>
            </a:p>
          </p:txBody>
        </p:sp>
        <p:pic>
          <p:nvPicPr>
            <p:cNvPr id="151" name="그림 15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918" y="2363801"/>
              <a:ext cx="259665" cy="259665"/>
            </a:xfrm>
            <a:prstGeom prst="rect">
              <a:avLst/>
            </a:prstGeom>
          </p:spPr>
        </p:pic>
      </p:grpSp>
      <p:grpSp>
        <p:nvGrpSpPr>
          <p:cNvPr id="79" name="그룹 78"/>
          <p:cNvGrpSpPr/>
          <p:nvPr/>
        </p:nvGrpSpPr>
        <p:grpSpPr>
          <a:xfrm>
            <a:off x="79901" y="2198917"/>
            <a:ext cx="656820" cy="530355"/>
            <a:chOff x="146021" y="1267637"/>
            <a:chExt cx="427875" cy="422203"/>
          </a:xfrm>
        </p:grpSpPr>
        <p:pic>
          <p:nvPicPr>
            <p:cNvPr id="80" name="그림 7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81" name="TextBox 80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복음서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42" name="그룹 141"/>
          <p:cNvGrpSpPr/>
          <p:nvPr/>
        </p:nvGrpSpPr>
        <p:grpSpPr>
          <a:xfrm>
            <a:off x="11583178" y="6052346"/>
            <a:ext cx="608829" cy="809463"/>
            <a:chOff x="11143340" y="5804534"/>
            <a:chExt cx="1048660" cy="1057275"/>
          </a:xfrm>
        </p:grpSpPr>
        <p:pic>
          <p:nvPicPr>
            <p:cNvPr id="143" name="그림 14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61284" y="5804534"/>
              <a:ext cx="830716" cy="1057275"/>
            </a:xfrm>
            <a:prstGeom prst="rect">
              <a:avLst/>
            </a:prstGeom>
          </p:spPr>
        </p:pic>
        <p:sp>
          <p:nvSpPr>
            <p:cNvPr id="161" name="TextBox 160"/>
            <p:cNvSpPr txBox="1"/>
            <p:nvPr/>
          </p:nvSpPr>
          <p:spPr>
            <a:xfrm>
              <a:off x="11143340" y="6406645"/>
              <a:ext cx="613506" cy="4020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12</a:t>
              </a:r>
              <a:endParaRPr lang="ko-KR" altLang="en-US" sz="1400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grpSp>
        <p:nvGrpSpPr>
          <p:cNvPr id="162" name="그룹 161"/>
          <p:cNvGrpSpPr/>
          <p:nvPr/>
        </p:nvGrpSpPr>
        <p:grpSpPr>
          <a:xfrm>
            <a:off x="76473" y="3285527"/>
            <a:ext cx="656820" cy="530355"/>
            <a:chOff x="146021" y="1267637"/>
            <a:chExt cx="427875" cy="422203"/>
          </a:xfrm>
        </p:grpSpPr>
        <p:pic>
          <p:nvPicPr>
            <p:cNvPr id="163" name="그림 16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64" name="TextBox 163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복음서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65" name="그룹 164"/>
          <p:cNvGrpSpPr/>
          <p:nvPr/>
        </p:nvGrpSpPr>
        <p:grpSpPr>
          <a:xfrm>
            <a:off x="17219" y="1034135"/>
            <a:ext cx="656820" cy="530355"/>
            <a:chOff x="146021" y="1267637"/>
            <a:chExt cx="427875" cy="422203"/>
          </a:xfrm>
        </p:grpSpPr>
        <p:pic>
          <p:nvPicPr>
            <p:cNvPr id="166" name="그림 16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67" name="TextBox 166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복음서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68" name="그룹 167"/>
          <p:cNvGrpSpPr/>
          <p:nvPr/>
        </p:nvGrpSpPr>
        <p:grpSpPr>
          <a:xfrm>
            <a:off x="8372" y="4417824"/>
            <a:ext cx="656820" cy="530355"/>
            <a:chOff x="146021" y="1267637"/>
            <a:chExt cx="427875" cy="422203"/>
          </a:xfrm>
        </p:grpSpPr>
        <p:pic>
          <p:nvPicPr>
            <p:cNvPr id="169" name="그림 16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70" name="TextBox 169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복음서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sp>
        <p:nvSpPr>
          <p:cNvPr id="171" name="설명선 1(강조선) 170"/>
          <p:cNvSpPr/>
          <p:nvPr/>
        </p:nvSpPr>
        <p:spPr>
          <a:xfrm>
            <a:off x="5595711" y="2053466"/>
            <a:ext cx="596360" cy="262311"/>
          </a:xfrm>
          <a:prstGeom prst="accentCallout1">
            <a:avLst>
              <a:gd name="adj1" fmla="val 57076"/>
              <a:gd name="adj2" fmla="val -1927"/>
              <a:gd name="adj3" fmla="val 395552"/>
              <a:gd name="adj4" fmla="val -1841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800" b="1" smtClean="0">
                <a:solidFill>
                  <a:schemeClr val="tx1"/>
                </a:solidFill>
              </a:rPr>
              <a:t>공관복음</a:t>
            </a:r>
            <a:endParaRPr lang="en-US" altLang="ko-KR" sz="800" b="1" dirty="0" smtClean="0">
              <a:solidFill>
                <a:schemeClr val="tx1"/>
              </a:solidFill>
            </a:endParaRPr>
          </a:p>
        </p:txBody>
      </p:sp>
      <p:sp>
        <p:nvSpPr>
          <p:cNvPr id="172" name="오른쪽 중괄호 171"/>
          <p:cNvSpPr/>
          <p:nvPr/>
        </p:nvSpPr>
        <p:spPr>
          <a:xfrm>
            <a:off x="5322182" y="1990978"/>
            <a:ext cx="142331" cy="21769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73" name="그룹 172"/>
          <p:cNvGrpSpPr/>
          <p:nvPr/>
        </p:nvGrpSpPr>
        <p:grpSpPr>
          <a:xfrm>
            <a:off x="85265" y="5923548"/>
            <a:ext cx="5432490" cy="664171"/>
            <a:chOff x="96284" y="2667987"/>
            <a:chExt cx="5432490" cy="664171"/>
          </a:xfrm>
        </p:grpSpPr>
        <p:pic>
          <p:nvPicPr>
            <p:cNvPr id="174" name="Picture 32" descr="pp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5" name="Picture 18" descr="tl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6" name="Text Box 14"/>
            <p:cNvSpPr txBox="1">
              <a:spLocks noChangeArrowheads="1"/>
            </p:cNvSpPr>
            <p:nvPr/>
          </p:nvSpPr>
          <p:spPr bwMode="auto">
            <a:xfrm>
              <a:off x="96284" y="2908897"/>
              <a:ext cx="646331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사도행전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7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577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바울의 </a:t>
              </a:r>
              <a:r>
                <a:rPr lang="en-US" altLang="ko-KR" sz="1050" i="1" dirty="0" smtClean="0"/>
                <a:t>2,3</a:t>
              </a:r>
              <a:r>
                <a:rPr lang="ko-KR" altLang="en-US" sz="1050" i="1" dirty="0" smtClean="0"/>
                <a:t>차 전도여행 등에 함께 한 의사 누가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예수님의 복음이 실제로 어떻게 전파되는지를 설명하기 위함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05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</p:grpSp>
      <p:grpSp>
        <p:nvGrpSpPr>
          <p:cNvPr id="179" name="그룹 178"/>
          <p:cNvGrpSpPr/>
          <p:nvPr/>
        </p:nvGrpSpPr>
        <p:grpSpPr>
          <a:xfrm>
            <a:off x="9770" y="5501403"/>
            <a:ext cx="656820" cy="530355"/>
            <a:chOff x="146021" y="1267637"/>
            <a:chExt cx="427875" cy="422203"/>
          </a:xfrm>
        </p:grpSpPr>
        <p:pic>
          <p:nvPicPr>
            <p:cNvPr id="180" name="그림 17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81" name="TextBox 180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역사서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82" name="그룹 181"/>
          <p:cNvGrpSpPr/>
          <p:nvPr/>
        </p:nvGrpSpPr>
        <p:grpSpPr>
          <a:xfrm>
            <a:off x="6289775" y="1118840"/>
            <a:ext cx="656820" cy="530355"/>
            <a:chOff x="146021" y="1267637"/>
            <a:chExt cx="427875" cy="422203"/>
          </a:xfrm>
        </p:grpSpPr>
        <p:pic>
          <p:nvPicPr>
            <p:cNvPr id="183" name="그림 18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84" name="TextBox 183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서신서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96" name="그룹 195"/>
          <p:cNvGrpSpPr/>
          <p:nvPr/>
        </p:nvGrpSpPr>
        <p:grpSpPr>
          <a:xfrm>
            <a:off x="6374983" y="2395681"/>
            <a:ext cx="5398934" cy="968357"/>
            <a:chOff x="129840" y="2363801"/>
            <a:chExt cx="5398934" cy="968357"/>
          </a:xfrm>
        </p:grpSpPr>
        <p:pic>
          <p:nvPicPr>
            <p:cNvPr id="197" name="Picture 32" descr="pp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8" name="Picture 18" descr="tl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9" name="Text Box 14"/>
            <p:cNvSpPr txBox="1">
              <a:spLocks noChangeArrowheads="1"/>
            </p:cNvSpPr>
            <p:nvPr/>
          </p:nvSpPr>
          <p:spPr bwMode="auto">
            <a:xfrm>
              <a:off x="179342" y="2909368"/>
              <a:ext cx="415498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살후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0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577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사도 바울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err="1" smtClean="0"/>
                <a:t>데살로니가전서를</a:t>
              </a:r>
              <a:r>
                <a:rPr lang="ko-KR" altLang="en-US" sz="1050" i="1" dirty="0" smtClean="0"/>
                <a:t> 쓴 후 다시 한번 </a:t>
              </a:r>
              <a:r>
                <a:rPr lang="ko-KR" altLang="en-US" sz="1050" i="1" dirty="0" err="1" smtClean="0"/>
                <a:t>데살로니가교회를</a:t>
              </a:r>
              <a:r>
                <a:rPr lang="ko-KR" altLang="en-US" sz="1050" i="1" dirty="0" smtClean="0"/>
                <a:t> 격려하고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   </a:t>
              </a:r>
              <a:r>
                <a:rPr lang="ko-KR" altLang="en-US" sz="1050" i="1" dirty="0" smtClean="0"/>
                <a:t>교훈하기 위함</a:t>
              </a:r>
              <a:endParaRPr lang="en-US" altLang="ko-KR" sz="1050" i="1" dirty="0"/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07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202" name="Rectangle 25"/>
            <p:cNvSpPr>
              <a:spLocks noChangeArrowheads="1"/>
            </p:cNvSpPr>
            <p:nvPr/>
          </p:nvSpPr>
          <p:spPr bwMode="auto">
            <a:xfrm>
              <a:off x="1179829" y="2379399"/>
              <a:ext cx="1525352" cy="20309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smtClean="0"/>
                <a:t>바울의 </a:t>
              </a:r>
              <a:r>
                <a:rPr lang="en-US" altLang="ko-KR" sz="1050" dirty="0" smtClean="0"/>
                <a:t>2</a:t>
              </a:r>
              <a:r>
                <a:rPr lang="ko-KR" altLang="en-US" sz="1050" dirty="0" smtClean="0"/>
                <a:t>차 전도여행 중</a:t>
              </a:r>
              <a:endParaRPr lang="ko-KR" altLang="en-US" sz="1050" dirty="0"/>
            </a:p>
          </p:txBody>
        </p:sp>
        <p:pic>
          <p:nvPicPr>
            <p:cNvPr id="203" name="그림 20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918" y="2363801"/>
              <a:ext cx="259665" cy="259665"/>
            </a:xfrm>
            <a:prstGeom prst="rect">
              <a:avLst/>
            </a:prstGeom>
          </p:spPr>
        </p:pic>
      </p:grpSp>
      <p:grpSp>
        <p:nvGrpSpPr>
          <p:cNvPr id="204" name="그룹 203"/>
          <p:cNvGrpSpPr/>
          <p:nvPr/>
        </p:nvGrpSpPr>
        <p:grpSpPr>
          <a:xfrm>
            <a:off x="6299632" y="2262987"/>
            <a:ext cx="656820" cy="530355"/>
            <a:chOff x="146021" y="1267637"/>
            <a:chExt cx="427875" cy="422203"/>
          </a:xfrm>
        </p:grpSpPr>
        <p:pic>
          <p:nvPicPr>
            <p:cNvPr id="205" name="그림 20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206" name="TextBox 205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서신서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207" name="그룹 206"/>
          <p:cNvGrpSpPr/>
          <p:nvPr/>
        </p:nvGrpSpPr>
        <p:grpSpPr>
          <a:xfrm>
            <a:off x="6374913" y="3526351"/>
            <a:ext cx="5398934" cy="968357"/>
            <a:chOff x="129840" y="2363801"/>
            <a:chExt cx="5398934" cy="968357"/>
          </a:xfrm>
        </p:grpSpPr>
        <p:pic>
          <p:nvPicPr>
            <p:cNvPr id="208" name="Picture 32" descr="pp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9" name="Picture 18" descr="tl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0" name="Text Box 14"/>
            <p:cNvSpPr txBox="1">
              <a:spLocks noChangeArrowheads="1"/>
            </p:cNvSpPr>
            <p:nvPr/>
          </p:nvSpPr>
          <p:spPr bwMode="auto">
            <a:xfrm>
              <a:off x="254843" y="2909368"/>
              <a:ext cx="300082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갈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11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577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사도 바울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바울의 </a:t>
              </a:r>
              <a:r>
                <a:rPr lang="ko-KR" altLang="en-US" sz="1050" i="1" dirty="0" err="1" smtClean="0"/>
                <a:t>사도직을</a:t>
              </a:r>
              <a:r>
                <a:rPr lang="ko-KR" altLang="en-US" sz="1050" i="1" dirty="0" smtClean="0"/>
                <a:t> 부정하는 주장에 대응하며</a:t>
              </a:r>
              <a:r>
                <a:rPr lang="en-US" altLang="ko-KR" sz="1050" i="1" dirty="0" smtClean="0"/>
                <a:t>, </a:t>
              </a:r>
              <a:r>
                <a:rPr lang="ko-KR" altLang="en-US" sz="1050" i="1" dirty="0" smtClean="0"/>
                <a:t>예수님이 아닌 율법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  </a:t>
              </a:r>
              <a:r>
                <a:rPr lang="ko-KR" altLang="en-US" sz="1050" i="1" dirty="0" smtClean="0"/>
                <a:t>으로 구원받을 수 있다는 거짓 가르침을 막기 위함</a:t>
              </a:r>
              <a:endParaRPr lang="en-US" altLang="ko-KR" sz="1050" i="1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08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213" name="Rectangle 25"/>
            <p:cNvSpPr>
              <a:spLocks noChangeArrowheads="1"/>
            </p:cNvSpPr>
            <p:nvPr/>
          </p:nvSpPr>
          <p:spPr bwMode="auto">
            <a:xfrm>
              <a:off x="1179829" y="2379399"/>
              <a:ext cx="1525352" cy="20309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smtClean="0"/>
                <a:t>바울의 </a:t>
              </a:r>
              <a:r>
                <a:rPr lang="en-US" altLang="ko-KR" sz="1050" dirty="0" smtClean="0"/>
                <a:t>2</a:t>
              </a:r>
              <a:r>
                <a:rPr lang="ko-KR" altLang="en-US" sz="1050" dirty="0" smtClean="0"/>
                <a:t>차 전도여행 중</a:t>
              </a:r>
              <a:endParaRPr lang="ko-KR" altLang="en-US" sz="1050" dirty="0"/>
            </a:p>
          </p:txBody>
        </p:sp>
        <p:pic>
          <p:nvPicPr>
            <p:cNvPr id="214" name="그림 21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918" y="2363801"/>
              <a:ext cx="259665" cy="259665"/>
            </a:xfrm>
            <a:prstGeom prst="rect">
              <a:avLst/>
            </a:prstGeom>
          </p:spPr>
        </p:pic>
      </p:grpSp>
      <p:grpSp>
        <p:nvGrpSpPr>
          <p:cNvPr id="215" name="그룹 214"/>
          <p:cNvGrpSpPr/>
          <p:nvPr/>
        </p:nvGrpSpPr>
        <p:grpSpPr>
          <a:xfrm>
            <a:off x="6299562" y="3393657"/>
            <a:ext cx="656820" cy="530355"/>
            <a:chOff x="146021" y="1267637"/>
            <a:chExt cx="427875" cy="422203"/>
          </a:xfrm>
        </p:grpSpPr>
        <p:pic>
          <p:nvPicPr>
            <p:cNvPr id="216" name="그림 21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217" name="TextBox 216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서신서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218" name="그룹 217"/>
          <p:cNvGrpSpPr/>
          <p:nvPr/>
        </p:nvGrpSpPr>
        <p:grpSpPr>
          <a:xfrm>
            <a:off x="6387003" y="4634363"/>
            <a:ext cx="5398934" cy="968357"/>
            <a:chOff x="129840" y="2363801"/>
            <a:chExt cx="5398934" cy="968357"/>
          </a:xfrm>
        </p:grpSpPr>
        <p:pic>
          <p:nvPicPr>
            <p:cNvPr id="219" name="Picture 32" descr="pp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0" name="Picture 18" descr="tl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1" name="Text Box 14"/>
            <p:cNvSpPr txBox="1">
              <a:spLocks noChangeArrowheads="1"/>
            </p:cNvSpPr>
            <p:nvPr/>
          </p:nvSpPr>
          <p:spPr bwMode="auto">
            <a:xfrm>
              <a:off x="179342" y="2909368"/>
              <a:ext cx="415498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고</a:t>
              </a:r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전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22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577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사도 바울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err="1" smtClean="0"/>
                <a:t>여러가지</a:t>
              </a:r>
              <a:r>
                <a:rPr lang="ko-KR" altLang="en-US" sz="1050" i="1" dirty="0" smtClean="0"/>
                <a:t> 문제로 분쟁 중이었던 </a:t>
              </a:r>
              <a:r>
                <a:rPr lang="ko-KR" altLang="en-US" sz="1050" i="1" dirty="0" err="1" smtClean="0"/>
                <a:t>고린도교회에게</a:t>
              </a:r>
              <a:r>
                <a:rPr lang="ko-KR" altLang="en-US" sz="1050" i="1" dirty="0" smtClean="0"/>
                <a:t> 교훈을 주기 위함</a:t>
              </a:r>
              <a:r>
                <a:rPr lang="en-US" altLang="ko-KR" sz="1050" i="1" dirty="0" smtClean="0"/>
                <a:t>          </a:t>
              </a:r>
            </a:p>
            <a:p>
              <a:pPr algn="just"/>
              <a:endParaRPr lang="en-US" altLang="ko-KR" sz="1050" i="1" dirty="0"/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09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224" name="Rectangle 25"/>
            <p:cNvSpPr>
              <a:spLocks noChangeArrowheads="1"/>
            </p:cNvSpPr>
            <p:nvPr/>
          </p:nvSpPr>
          <p:spPr bwMode="auto">
            <a:xfrm>
              <a:off x="1179829" y="2379399"/>
              <a:ext cx="1525352" cy="20309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smtClean="0"/>
                <a:t>바울의 </a:t>
              </a:r>
              <a:r>
                <a:rPr lang="en-US" altLang="ko-KR" sz="1050" dirty="0"/>
                <a:t>3</a:t>
              </a:r>
              <a:r>
                <a:rPr lang="ko-KR" altLang="en-US" sz="1050" dirty="0" smtClean="0"/>
                <a:t>차 전도여행 중</a:t>
              </a:r>
              <a:endParaRPr lang="ko-KR" altLang="en-US" sz="1050" dirty="0"/>
            </a:p>
          </p:txBody>
        </p:sp>
        <p:pic>
          <p:nvPicPr>
            <p:cNvPr id="225" name="그림 22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918" y="2363801"/>
              <a:ext cx="259665" cy="259665"/>
            </a:xfrm>
            <a:prstGeom prst="rect">
              <a:avLst/>
            </a:prstGeom>
          </p:spPr>
        </p:pic>
      </p:grpSp>
      <p:grpSp>
        <p:nvGrpSpPr>
          <p:cNvPr id="226" name="그룹 225"/>
          <p:cNvGrpSpPr/>
          <p:nvPr/>
        </p:nvGrpSpPr>
        <p:grpSpPr>
          <a:xfrm>
            <a:off x="6311652" y="4501669"/>
            <a:ext cx="656820" cy="530355"/>
            <a:chOff x="146021" y="1267637"/>
            <a:chExt cx="427875" cy="422203"/>
          </a:xfrm>
        </p:grpSpPr>
        <p:pic>
          <p:nvPicPr>
            <p:cNvPr id="227" name="그림 22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228" name="TextBox 227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서신서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229" name="그룹 228"/>
          <p:cNvGrpSpPr/>
          <p:nvPr/>
        </p:nvGrpSpPr>
        <p:grpSpPr>
          <a:xfrm>
            <a:off x="6380012" y="5734720"/>
            <a:ext cx="5398934" cy="1065794"/>
            <a:chOff x="129840" y="2363801"/>
            <a:chExt cx="5398934" cy="1065794"/>
          </a:xfrm>
        </p:grpSpPr>
        <p:pic>
          <p:nvPicPr>
            <p:cNvPr id="230" name="Picture 32" descr="pp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1" name="Picture 18" descr="tl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2" name="Text Box 14"/>
            <p:cNvSpPr txBox="1">
              <a:spLocks noChangeArrowheads="1"/>
            </p:cNvSpPr>
            <p:nvPr/>
          </p:nvSpPr>
          <p:spPr bwMode="auto">
            <a:xfrm>
              <a:off x="179342" y="2909368"/>
              <a:ext cx="415498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고후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33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사도 바울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자신을 오해하는 </a:t>
              </a:r>
              <a:r>
                <a:rPr lang="ko-KR" altLang="en-US" sz="1050" i="1" dirty="0" err="1" smtClean="0"/>
                <a:t>고린도교회에게</a:t>
              </a:r>
              <a:r>
                <a:rPr lang="ko-KR" altLang="en-US" sz="1050" i="1" dirty="0" smtClean="0"/>
                <a:t> 바울이 자신의 </a:t>
              </a:r>
              <a:r>
                <a:rPr lang="ko-KR" altLang="en-US" sz="1050" i="1" dirty="0" err="1" smtClean="0"/>
                <a:t>사도직을</a:t>
              </a:r>
              <a:r>
                <a:rPr lang="ko-KR" altLang="en-US" sz="1050" i="1" dirty="0" smtClean="0"/>
                <a:t> 변호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   </a:t>
              </a:r>
              <a:r>
                <a:rPr lang="ko-KR" altLang="en-US" sz="1050" i="1" dirty="0" smtClean="0"/>
                <a:t>하고</a:t>
              </a:r>
              <a:r>
                <a:rPr lang="en-US" altLang="ko-KR" sz="1050" i="1" dirty="0" smtClean="0"/>
                <a:t>, </a:t>
              </a:r>
              <a:r>
                <a:rPr lang="ko-KR" altLang="en-US" sz="1050" i="1" dirty="0" smtClean="0"/>
                <a:t>예수님을 통한 구원의 교리를 강조하기 위함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10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235" name="Rectangle 25"/>
            <p:cNvSpPr>
              <a:spLocks noChangeArrowheads="1"/>
            </p:cNvSpPr>
            <p:nvPr/>
          </p:nvSpPr>
          <p:spPr bwMode="auto">
            <a:xfrm>
              <a:off x="1179829" y="2379399"/>
              <a:ext cx="1525352" cy="20309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smtClean="0"/>
                <a:t>바울의 </a:t>
              </a:r>
              <a:r>
                <a:rPr lang="en-US" altLang="ko-KR" sz="1050" dirty="0"/>
                <a:t>3</a:t>
              </a:r>
              <a:r>
                <a:rPr lang="ko-KR" altLang="en-US" sz="1050" dirty="0" smtClean="0"/>
                <a:t>차 전도여행 중</a:t>
              </a:r>
              <a:endParaRPr lang="ko-KR" altLang="en-US" sz="1050" dirty="0"/>
            </a:p>
          </p:txBody>
        </p:sp>
        <p:pic>
          <p:nvPicPr>
            <p:cNvPr id="236" name="그림 23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918" y="2363801"/>
              <a:ext cx="259665" cy="259665"/>
            </a:xfrm>
            <a:prstGeom prst="rect">
              <a:avLst/>
            </a:prstGeom>
          </p:spPr>
        </p:pic>
      </p:grpSp>
      <p:grpSp>
        <p:nvGrpSpPr>
          <p:cNvPr id="237" name="그룹 236"/>
          <p:cNvGrpSpPr/>
          <p:nvPr/>
        </p:nvGrpSpPr>
        <p:grpSpPr>
          <a:xfrm>
            <a:off x="6304661" y="5602026"/>
            <a:ext cx="656820" cy="530355"/>
            <a:chOff x="146021" y="1267637"/>
            <a:chExt cx="427875" cy="422203"/>
          </a:xfrm>
        </p:grpSpPr>
        <p:pic>
          <p:nvPicPr>
            <p:cNvPr id="238" name="그림 23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239" name="TextBox 238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서신서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240" name="그룹 239"/>
          <p:cNvGrpSpPr/>
          <p:nvPr/>
        </p:nvGrpSpPr>
        <p:grpSpPr>
          <a:xfrm>
            <a:off x="494581" y="518994"/>
            <a:ext cx="2870919" cy="624734"/>
            <a:chOff x="494581" y="416666"/>
            <a:chExt cx="2870919" cy="624734"/>
          </a:xfrm>
        </p:grpSpPr>
        <p:sp>
          <p:nvSpPr>
            <p:cNvPr id="241" name="직사각형 240"/>
            <p:cNvSpPr/>
            <p:nvPr/>
          </p:nvSpPr>
          <p:spPr>
            <a:xfrm>
              <a:off x="678133" y="659602"/>
              <a:ext cx="2687367" cy="27257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100000">
                  <a:schemeClr val="accent2"/>
                </a:gs>
                <a:gs pos="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    </a:t>
              </a:r>
              <a:r>
                <a:rPr lang="en-US" altLang="ko-KR" sz="1600" dirty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4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. </a:t>
              </a:r>
              <a:r>
                <a:rPr lang="ko-KR" altLang="en-US" sz="1600" dirty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신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약 이야기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(2)</a:t>
              </a:r>
              <a:endParaRPr lang="ko-KR" altLang="en-US" sz="1600" dirty="0">
                <a:solidFill>
                  <a:schemeClr val="tx1"/>
                </a:solidFill>
                <a:latin typeface="휴먼엑스포" panose="02030504000101010101" pitchFamily="18" charset="-127"/>
                <a:ea typeface="휴먼엑스포" panose="02030504000101010101" pitchFamily="18" charset="-127"/>
              </a:endParaRPr>
            </a:p>
          </p:txBody>
        </p:sp>
        <p:pic>
          <p:nvPicPr>
            <p:cNvPr id="242" name="그림 24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581" y="416666"/>
              <a:ext cx="485071" cy="6247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5586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494581" y="518994"/>
            <a:ext cx="2870919" cy="624734"/>
            <a:chOff x="494581" y="416666"/>
            <a:chExt cx="2870919" cy="624734"/>
          </a:xfrm>
        </p:grpSpPr>
        <p:sp>
          <p:nvSpPr>
            <p:cNvPr id="8" name="직사각형 7"/>
            <p:cNvSpPr/>
            <p:nvPr/>
          </p:nvSpPr>
          <p:spPr>
            <a:xfrm>
              <a:off x="678133" y="659602"/>
              <a:ext cx="2687367" cy="27257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100000">
                  <a:schemeClr val="accent2"/>
                </a:gs>
                <a:gs pos="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    </a:t>
              </a:r>
              <a:r>
                <a:rPr lang="en-US" altLang="ko-KR" sz="1600" dirty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4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. </a:t>
              </a:r>
              <a:r>
                <a:rPr lang="ko-KR" altLang="en-US" sz="1600" dirty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신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약 이야기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(2)</a:t>
              </a:r>
              <a:endParaRPr lang="ko-KR" altLang="en-US" sz="1600" dirty="0">
                <a:solidFill>
                  <a:schemeClr val="tx1"/>
                </a:solidFill>
                <a:latin typeface="휴먼엑스포" panose="02030504000101010101" pitchFamily="18" charset="-127"/>
                <a:ea typeface="휴먼엑스포" panose="02030504000101010101" pitchFamily="18" charset="-127"/>
              </a:endParaRPr>
            </a:p>
          </p:txBody>
        </p:sp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581" y="416666"/>
              <a:ext cx="485071" cy="624734"/>
            </a:xfrm>
            <a:prstGeom prst="rect">
              <a:avLst/>
            </a:prstGeom>
          </p:spPr>
        </p:pic>
      </p:grpSp>
      <p:grpSp>
        <p:nvGrpSpPr>
          <p:cNvPr id="24" name="그룹 23"/>
          <p:cNvGrpSpPr/>
          <p:nvPr/>
        </p:nvGrpSpPr>
        <p:grpSpPr>
          <a:xfrm>
            <a:off x="-991" y="28375"/>
            <a:ext cx="12116791" cy="574712"/>
            <a:chOff x="-991" y="28375"/>
            <a:chExt cx="12116791" cy="574712"/>
          </a:xfrm>
        </p:grpSpPr>
        <p:sp>
          <p:nvSpPr>
            <p:cNvPr id="25" name="직사각형 24"/>
            <p:cNvSpPr/>
            <p:nvPr/>
          </p:nvSpPr>
          <p:spPr>
            <a:xfrm>
              <a:off x="3220474" y="109132"/>
              <a:ext cx="889532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200" b="1" dirty="0"/>
                <a:t>모든 성경</a:t>
              </a:r>
              <a:r>
                <a:rPr lang="ko-KR" altLang="en-US" sz="1050" dirty="0"/>
                <a:t>은 </a:t>
              </a:r>
              <a:r>
                <a:rPr lang="ko-KR" altLang="en-US" sz="1200" b="1" dirty="0"/>
                <a:t>하나님의 감동</a:t>
              </a:r>
              <a:r>
                <a:rPr lang="ko-KR" altLang="en-US" sz="1050" dirty="0"/>
                <a:t>으로 된 것으로 </a:t>
              </a:r>
              <a:r>
                <a:rPr lang="ko-KR" altLang="en-US" sz="1200" b="1" dirty="0" smtClean="0"/>
                <a:t>교훈</a:t>
              </a:r>
              <a:r>
                <a:rPr lang="ko-KR" altLang="en-US" sz="1050" dirty="0" smtClean="0"/>
                <a:t>과 </a:t>
              </a:r>
              <a:r>
                <a:rPr lang="ko-KR" altLang="en-US" sz="1200" b="1" dirty="0"/>
                <a:t>책망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바르게 함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의</a:t>
              </a:r>
              <a:r>
                <a:rPr lang="ko-KR" altLang="en-US" sz="1050" dirty="0"/>
                <a:t>로 </a:t>
              </a:r>
              <a:r>
                <a:rPr lang="ko-KR" altLang="en-US" sz="1050" i="1" u="sng" dirty="0"/>
                <a:t>교육하기에 </a:t>
              </a:r>
              <a:r>
                <a:rPr lang="ko-KR" altLang="en-US" sz="1050" i="1" u="sng" dirty="0" smtClean="0"/>
                <a:t>유익</a:t>
              </a:r>
              <a:r>
                <a:rPr lang="ko-KR" altLang="en-US" sz="1050" dirty="0" smtClean="0"/>
                <a:t>합니다</a:t>
              </a:r>
              <a:r>
                <a:rPr lang="en-US" altLang="ko-KR" sz="1050" dirty="0" smtClean="0"/>
                <a:t>.  (</a:t>
              </a:r>
              <a:r>
                <a:rPr lang="ko-KR" altLang="en-US" sz="1050" dirty="0" err="1" smtClean="0"/>
                <a:t>딤후</a:t>
              </a:r>
              <a:r>
                <a:rPr lang="ko-KR" altLang="en-US" sz="1050" dirty="0" smtClean="0"/>
                <a:t> </a:t>
              </a:r>
              <a:r>
                <a:rPr lang="en-US" altLang="ko-KR" sz="1050" dirty="0" smtClean="0"/>
                <a:t>3:16)</a:t>
              </a:r>
              <a:endParaRPr lang="ko-KR" altLang="en-US" sz="1050" dirty="0"/>
            </a:p>
          </p:txBody>
        </p:sp>
        <p:pic>
          <p:nvPicPr>
            <p:cNvPr id="26" name="그림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275" y="28375"/>
              <a:ext cx="1391056" cy="574712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-991" y="54409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4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성 경 개 관</a:t>
              </a:r>
              <a:endPara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cxnSp>
          <p:nvCxnSpPr>
            <p:cNvPr id="28" name="직선 연결선 27"/>
            <p:cNvCxnSpPr/>
            <p:nvPr/>
          </p:nvCxnSpPr>
          <p:spPr>
            <a:xfrm>
              <a:off x="76200" y="574512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>
              <a:off x="66675" y="31587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4270105" y="648207"/>
            <a:ext cx="3365024" cy="400110"/>
          </a:xfrm>
          <a:prstGeom prst="rect">
            <a:avLst/>
          </a:prstGeom>
          <a:gradFill>
            <a:gsLst>
              <a:gs pos="11000">
                <a:schemeClr val="accent1">
                  <a:lumMod val="5000"/>
                  <a:lumOff val="95000"/>
                </a:schemeClr>
              </a:gs>
              <a:gs pos="72000">
                <a:schemeClr val="accent4"/>
              </a:gs>
              <a:gs pos="83000">
                <a:schemeClr val="bg2"/>
              </a:gs>
              <a:gs pos="98000">
                <a:schemeClr val="bg1"/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C00000"/>
                </a:solidFill>
              </a:rPr>
              <a:t>신</a:t>
            </a:r>
            <a:r>
              <a:rPr lang="ko-KR" altLang="en-US" sz="2000" b="1" dirty="0" smtClean="0">
                <a:solidFill>
                  <a:srgbClr val="C00000"/>
                </a:solidFill>
              </a:rPr>
              <a:t>약성경 각 권 </a:t>
            </a:r>
            <a:r>
              <a:rPr lang="ko-KR" altLang="en-US" sz="2000" b="1" dirty="0" err="1" smtClean="0">
                <a:solidFill>
                  <a:srgbClr val="C00000"/>
                </a:solidFill>
              </a:rPr>
              <a:t>초간단</a:t>
            </a:r>
            <a:r>
              <a:rPr lang="ko-KR" altLang="en-US" sz="2000" b="1" dirty="0" smtClean="0">
                <a:solidFill>
                  <a:srgbClr val="C00000"/>
                </a:solidFill>
              </a:rPr>
              <a:t> 정리</a:t>
            </a:r>
            <a:endParaRPr lang="ko-KR" altLang="en-US" sz="2000" b="1" dirty="0">
              <a:solidFill>
                <a:srgbClr val="C00000"/>
              </a:solidFill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148976" y="2693619"/>
            <a:ext cx="5411185" cy="763115"/>
            <a:chOff x="375165" y="1531390"/>
            <a:chExt cx="5411185" cy="763115"/>
          </a:xfrm>
        </p:grpSpPr>
        <p:pic>
          <p:nvPicPr>
            <p:cNvPr id="63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110" y="1596563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6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165" y="1531390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4" name="Text Box 14"/>
            <p:cNvSpPr txBox="1">
              <a:spLocks noChangeArrowheads="1"/>
            </p:cNvSpPr>
            <p:nvPr/>
          </p:nvSpPr>
          <p:spPr bwMode="auto">
            <a:xfrm>
              <a:off x="391943" y="1831023"/>
              <a:ext cx="646331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야고보서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7" name="Text Box 31"/>
            <p:cNvSpPr txBox="1">
              <a:spLocks noChangeArrowheads="1"/>
            </p:cNvSpPr>
            <p:nvPr/>
          </p:nvSpPr>
          <p:spPr bwMode="auto">
            <a:xfrm>
              <a:off x="995275" y="1555841"/>
              <a:ext cx="4791075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228600" indent="-228600">
                <a:buAutoNum type="arabicParenR"/>
              </a:pP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err="1" smtClean="0"/>
                <a:t>야고보</a:t>
              </a:r>
              <a:endParaRPr lang="en-US" altLang="ko-KR" sz="1050" i="1" dirty="0" smtClean="0"/>
            </a:p>
            <a:p>
              <a:pPr marL="228600" indent="-228600">
                <a:buAutoNum type="arabicParenR"/>
              </a:pP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유대교인들과 로마인들의 박해에 맞서 신앙을 지킬 것을 강조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93559" y="2753583"/>
            <a:ext cx="392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12</a:t>
            </a:r>
            <a:endParaRPr lang="ko-KR" altLang="en-US" sz="12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17" name="그룹 16"/>
          <p:cNvGrpSpPr/>
          <p:nvPr/>
        </p:nvGrpSpPr>
        <p:grpSpPr>
          <a:xfrm>
            <a:off x="113218" y="3805049"/>
            <a:ext cx="5441037" cy="761608"/>
            <a:chOff x="87737" y="2667987"/>
            <a:chExt cx="5441037" cy="761608"/>
          </a:xfrm>
        </p:grpSpPr>
        <p:pic>
          <p:nvPicPr>
            <p:cNvPr id="68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0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" name="Text Box 14"/>
            <p:cNvSpPr txBox="1">
              <a:spLocks noChangeArrowheads="1"/>
            </p:cNvSpPr>
            <p:nvPr/>
          </p:nvSpPr>
          <p:spPr bwMode="auto">
            <a:xfrm>
              <a:off x="87737" y="2908897"/>
              <a:ext cx="646331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골로새서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2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사도 바울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err="1" smtClean="0"/>
                <a:t>골로새</a:t>
              </a:r>
              <a:r>
                <a:rPr lang="ko-KR" altLang="en-US" sz="1050" i="1" dirty="0" smtClean="0"/>
                <a:t> 교회의 설립자 </a:t>
              </a:r>
              <a:r>
                <a:rPr lang="ko-KR" altLang="en-US" sz="1050" i="1" dirty="0" err="1" smtClean="0"/>
                <a:t>에바브라에게서</a:t>
              </a:r>
              <a:r>
                <a:rPr lang="ko-KR" altLang="en-US" sz="1050" i="1" dirty="0" smtClean="0"/>
                <a:t> 교회 내에 이단이 </a:t>
              </a:r>
              <a:r>
                <a:rPr lang="ko-KR" altLang="en-US" sz="1050" i="1" dirty="0" err="1" smtClean="0"/>
                <a:t>침투했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  </a:t>
              </a:r>
              <a:r>
                <a:rPr lang="ko-KR" altLang="en-US" sz="1050" i="1" dirty="0" smtClean="0"/>
                <a:t>다는 보고를 받고 바른 가르침을 주기 위해 기록됨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13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</p:grpSp>
      <p:grpSp>
        <p:nvGrpSpPr>
          <p:cNvPr id="128" name="그룹 127"/>
          <p:cNvGrpSpPr/>
          <p:nvPr/>
        </p:nvGrpSpPr>
        <p:grpSpPr>
          <a:xfrm>
            <a:off x="116383" y="4835729"/>
            <a:ext cx="5423946" cy="926473"/>
            <a:chOff x="104828" y="2667987"/>
            <a:chExt cx="5423946" cy="810487"/>
          </a:xfrm>
        </p:grpSpPr>
        <p:pic>
          <p:nvPicPr>
            <p:cNvPr id="129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0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1" name="Text Box 14"/>
            <p:cNvSpPr txBox="1">
              <a:spLocks noChangeArrowheads="1"/>
            </p:cNvSpPr>
            <p:nvPr/>
          </p:nvSpPr>
          <p:spPr bwMode="auto">
            <a:xfrm>
              <a:off x="104828" y="2908897"/>
              <a:ext cx="646331" cy="201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빌레몬</a:t>
              </a:r>
              <a:r>
                <a:rPr lang="ko-KR" altLang="en-US" sz="9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서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2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787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사도 바울</a:t>
              </a:r>
              <a:endParaRPr lang="en-US" altLang="ko-KR" sz="1050" i="1" dirty="0"/>
            </a:p>
            <a:p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주인의 재산을 훔쳐 도망친 노예 </a:t>
              </a:r>
              <a:r>
                <a:rPr lang="ko-KR" altLang="en-US" sz="1050" i="1" dirty="0" err="1" smtClean="0"/>
                <a:t>오네시모를</a:t>
              </a:r>
              <a:r>
                <a:rPr lang="ko-KR" altLang="en-US" sz="1050" i="1" dirty="0" smtClean="0"/>
                <a:t> 그리스도인 주인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  </a:t>
              </a:r>
              <a:r>
                <a:rPr lang="ko-KR" altLang="en-US" sz="1050" i="1" dirty="0" err="1" smtClean="0"/>
                <a:t>빌레몬에게</a:t>
              </a:r>
              <a:r>
                <a:rPr lang="ko-KR" altLang="en-US" sz="1050" i="1" dirty="0" smtClean="0"/>
                <a:t> 돌려보내며 용서하고 받아드리며</a:t>
              </a:r>
              <a:r>
                <a:rPr lang="en-US" altLang="ko-KR" sz="1050" i="1" dirty="0" smtClean="0"/>
                <a:t>, </a:t>
              </a:r>
              <a:r>
                <a:rPr lang="ko-KR" altLang="en-US" sz="1050" i="1" dirty="0" smtClean="0"/>
                <a:t>복음 전파를 위해 일할           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 </a:t>
              </a:r>
              <a:r>
                <a:rPr lang="ko-KR" altLang="en-US" sz="1050" i="1" dirty="0" smtClean="0"/>
                <a:t>수</a:t>
              </a:r>
              <a:r>
                <a:rPr lang="en-US" altLang="ko-KR" sz="1050" i="1" dirty="0"/>
                <a:t> </a:t>
              </a:r>
              <a:r>
                <a:rPr lang="ko-KR" altLang="en-US" sz="1050" i="1" dirty="0" smtClean="0"/>
                <a:t>있도록 당부함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235422" y="2676746"/>
              <a:ext cx="392608" cy="242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14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</p:grpSp>
      <p:grpSp>
        <p:nvGrpSpPr>
          <p:cNvPr id="136" name="그룹 135"/>
          <p:cNvGrpSpPr/>
          <p:nvPr/>
        </p:nvGrpSpPr>
        <p:grpSpPr>
          <a:xfrm>
            <a:off x="100959" y="6002198"/>
            <a:ext cx="5432490" cy="664171"/>
            <a:chOff x="96284" y="2667987"/>
            <a:chExt cx="5432490" cy="664171"/>
          </a:xfrm>
        </p:grpSpPr>
        <p:pic>
          <p:nvPicPr>
            <p:cNvPr id="137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8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9" name="Text Box 14"/>
            <p:cNvSpPr txBox="1">
              <a:spLocks noChangeArrowheads="1"/>
            </p:cNvSpPr>
            <p:nvPr/>
          </p:nvSpPr>
          <p:spPr bwMode="auto">
            <a:xfrm>
              <a:off x="96284" y="2908897"/>
              <a:ext cx="646331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에베소서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0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577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사도 바울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그리스도 안에서  모든 교회가 하나가 되어야 하며</a:t>
              </a:r>
              <a:r>
                <a:rPr lang="en-US" altLang="ko-KR" sz="1050" i="1" dirty="0" smtClean="0"/>
                <a:t>, </a:t>
              </a:r>
              <a:r>
                <a:rPr lang="ko-KR" altLang="en-US" sz="1050" i="1" dirty="0" smtClean="0"/>
                <a:t>모든 삶이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  </a:t>
              </a:r>
              <a:r>
                <a:rPr lang="ko-KR" altLang="en-US" sz="1050" i="1" dirty="0" smtClean="0"/>
                <a:t>그리스도 중심으로 이어져야 함을 강조</a:t>
              </a:r>
              <a:endParaRPr lang="en-US" altLang="ko-KR" sz="1050" i="1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15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</p:grpSp>
      <p:grpSp>
        <p:nvGrpSpPr>
          <p:cNvPr id="144" name="그룹 143"/>
          <p:cNvGrpSpPr/>
          <p:nvPr/>
        </p:nvGrpSpPr>
        <p:grpSpPr>
          <a:xfrm>
            <a:off x="6365126" y="2251398"/>
            <a:ext cx="5398934" cy="968357"/>
            <a:chOff x="129840" y="2363801"/>
            <a:chExt cx="5398934" cy="968357"/>
          </a:xfrm>
        </p:grpSpPr>
        <p:pic>
          <p:nvPicPr>
            <p:cNvPr id="145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6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 Box 14"/>
            <p:cNvSpPr txBox="1">
              <a:spLocks noChangeArrowheads="1"/>
            </p:cNvSpPr>
            <p:nvPr/>
          </p:nvSpPr>
          <p:spPr bwMode="auto">
            <a:xfrm>
              <a:off x="213526" y="2909368"/>
              <a:ext cx="415498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딤전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8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577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사도 바울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err="1" smtClean="0"/>
                <a:t>에베소</a:t>
              </a:r>
              <a:r>
                <a:rPr lang="ko-KR" altLang="en-US" sz="1050" i="1" dirty="0" smtClean="0"/>
                <a:t> 교인들에게 영지주의 이단을 경계하고 목회자인 </a:t>
              </a:r>
              <a:r>
                <a:rPr lang="ko-KR" altLang="en-US" sz="1050" i="1" dirty="0" err="1" smtClean="0"/>
                <a:t>디모데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  </a:t>
              </a:r>
              <a:r>
                <a:rPr lang="ko-KR" altLang="en-US" sz="1050" i="1" dirty="0" smtClean="0"/>
                <a:t>에게 목회적 가르침을 주기 위함</a:t>
              </a:r>
              <a:endParaRPr lang="en-US" altLang="ko-KR" sz="1050" i="1" dirty="0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17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150" name="Rectangle 25"/>
            <p:cNvSpPr>
              <a:spLocks noChangeArrowheads="1"/>
            </p:cNvSpPr>
            <p:nvPr/>
          </p:nvSpPr>
          <p:spPr bwMode="auto">
            <a:xfrm>
              <a:off x="1179829" y="2379399"/>
              <a:ext cx="1525352" cy="20309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smtClean="0"/>
                <a:t>바울의 </a:t>
              </a:r>
              <a:r>
                <a:rPr lang="en-US" altLang="ko-KR" sz="1050" dirty="0"/>
                <a:t>4</a:t>
              </a:r>
              <a:r>
                <a:rPr lang="ko-KR" altLang="en-US" sz="1050" dirty="0" smtClean="0"/>
                <a:t>차 전도여행 중</a:t>
              </a:r>
              <a:endParaRPr lang="ko-KR" altLang="en-US" sz="1050" dirty="0"/>
            </a:p>
          </p:txBody>
        </p:sp>
        <p:pic>
          <p:nvPicPr>
            <p:cNvPr id="151" name="그림 15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32918" y="2363801"/>
              <a:ext cx="259665" cy="259665"/>
            </a:xfrm>
            <a:prstGeom prst="rect">
              <a:avLst/>
            </a:prstGeom>
          </p:spPr>
        </p:pic>
      </p:grpSp>
      <p:grpSp>
        <p:nvGrpSpPr>
          <p:cNvPr id="79" name="그룹 78"/>
          <p:cNvGrpSpPr/>
          <p:nvPr/>
        </p:nvGrpSpPr>
        <p:grpSpPr>
          <a:xfrm>
            <a:off x="100959" y="2321644"/>
            <a:ext cx="656820" cy="530355"/>
            <a:chOff x="146021" y="1267637"/>
            <a:chExt cx="427875" cy="422203"/>
          </a:xfrm>
        </p:grpSpPr>
        <p:pic>
          <p:nvPicPr>
            <p:cNvPr id="80" name="그림 7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81" name="TextBox 80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서신서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42" name="그룹 141"/>
          <p:cNvGrpSpPr/>
          <p:nvPr/>
        </p:nvGrpSpPr>
        <p:grpSpPr>
          <a:xfrm>
            <a:off x="11583178" y="6052346"/>
            <a:ext cx="608829" cy="809463"/>
            <a:chOff x="11143340" y="5804534"/>
            <a:chExt cx="1048660" cy="1057275"/>
          </a:xfrm>
        </p:grpSpPr>
        <p:pic>
          <p:nvPicPr>
            <p:cNvPr id="143" name="그림 14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61284" y="5804534"/>
              <a:ext cx="830716" cy="1057275"/>
            </a:xfrm>
            <a:prstGeom prst="rect">
              <a:avLst/>
            </a:prstGeom>
          </p:spPr>
        </p:pic>
        <p:sp>
          <p:nvSpPr>
            <p:cNvPr id="161" name="TextBox 160"/>
            <p:cNvSpPr txBox="1"/>
            <p:nvPr/>
          </p:nvSpPr>
          <p:spPr>
            <a:xfrm>
              <a:off x="11143340" y="6406645"/>
              <a:ext cx="613506" cy="4020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13</a:t>
              </a:r>
              <a:endParaRPr lang="ko-KR" altLang="en-US" sz="1400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grpSp>
        <p:nvGrpSpPr>
          <p:cNvPr id="162" name="그룹 161"/>
          <p:cNvGrpSpPr/>
          <p:nvPr/>
        </p:nvGrpSpPr>
        <p:grpSpPr>
          <a:xfrm>
            <a:off x="93565" y="3353887"/>
            <a:ext cx="656820" cy="530355"/>
            <a:chOff x="146021" y="1267637"/>
            <a:chExt cx="427875" cy="422203"/>
          </a:xfrm>
        </p:grpSpPr>
        <p:pic>
          <p:nvPicPr>
            <p:cNvPr id="163" name="그림 16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64" name="TextBox 163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서신서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65" name="그룹 164"/>
          <p:cNvGrpSpPr/>
          <p:nvPr/>
        </p:nvGrpSpPr>
        <p:grpSpPr>
          <a:xfrm>
            <a:off x="34311" y="4461394"/>
            <a:ext cx="656820" cy="530355"/>
            <a:chOff x="146021" y="1267637"/>
            <a:chExt cx="427875" cy="422203"/>
          </a:xfrm>
        </p:grpSpPr>
        <p:pic>
          <p:nvPicPr>
            <p:cNvPr id="166" name="그림 16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67" name="TextBox 166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서신서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68" name="그룹 167"/>
          <p:cNvGrpSpPr/>
          <p:nvPr/>
        </p:nvGrpSpPr>
        <p:grpSpPr>
          <a:xfrm>
            <a:off x="25464" y="5580053"/>
            <a:ext cx="656820" cy="530355"/>
            <a:chOff x="146021" y="1267637"/>
            <a:chExt cx="427875" cy="422203"/>
          </a:xfrm>
        </p:grpSpPr>
        <p:pic>
          <p:nvPicPr>
            <p:cNvPr id="169" name="그림 16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70" name="TextBox 169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서신서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73" name="그룹 172"/>
          <p:cNvGrpSpPr/>
          <p:nvPr/>
        </p:nvGrpSpPr>
        <p:grpSpPr>
          <a:xfrm>
            <a:off x="6309682" y="1444355"/>
            <a:ext cx="5432490" cy="664171"/>
            <a:chOff x="96284" y="2667987"/>
            <a:chExt cx="5432490" cy="664171"/>
          </a:xfrm>
        </p:grpSpPr>
        <p:pic>
          <p:nvPicPr>
            <p:cNvPr id="174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5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6" name="Text Box 14"/>
            <p:cNvSpPr txBox="1">
              <a:spLocks noChangeArrowheads="1"/>
            </p:cNvSpPr>
            <p:nvPr/>
          </p:nvSpPr>
          <p:spPr bwMode="auto">
            <a:xfrm>
              <a:off x="96284" y="2908897"/>
              <a:ext cx="646331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빌립보서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7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415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바울의 </a:t>
              </a:r>
              <a:r>
                <a:rPr lang="en-US" altLang="ko-KR" sz="1050" i="1" dirty="0" smtClean="0"/>
                <a:t>2,3</a:t>
              </a:r>
              <a:r>
                <a:rPr lang="ko-KR" altLang="en-US" sz="1050" i="1" dirty="0" smtClean="0"/>
                <a:t>차 전도여행 등에 함께 한 의사 누가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바울의 투옥 상황을 알리고 율법주의를 경계하며 연합하라는 권면</a:t>
              </a:r>
              <a:endParaRPr lang="en-US" altLang="ko-KR" sz="1050" i="1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16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</p:grpSp>
      <p:grpSp>
        <p:nvGrpSpPr>
          <p:cNvPr id="179" name="그룹 178"/>
          <p:cNvGrpSpPr/>
          <p:nvPr/>
        </p:nvGrpSpPr>
        <p:grpSpPr>
          <a:xfrm>
            <a:off x="6268371" y="1022210"/>
            <a:ext cx="656820" cy="530355"/>
            <a:chOff x="146021" y="1267637"/>
            <a:chExt cx="427875" cy="422203"/>
          </a:xfrm>
        </p:grpSpPr>
        <p:pic>
          <p:nvPicPr>
            <p:cNvPr id="180" name="그림 17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81" name="TextBox 180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서신서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82" name="그룹 181"/>
          <p:cNvGrpSpPr/>
          <p:nvPr/>
        </p:nvGrpSpPr>
        <p:grpSpPr>
          <a:xfrm>
            <a:off x="6289775" y="2118704"/>
            <a:ext cx="656820" cy="530355"/>
            <a:chOff x="146021" y="1267637"/>
            <a:chExt cx="427875" cy="422203"/>
          </a:xfrm>
        </p:grpSpPr>
        <p:pic>
          <p:nvPicPr>
            <p:cNvPr id="183" name="그림 18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84" name="TextBox 183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서신서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96" name="그룹 195"/>
          <p:cNvGrpSpPr/>
          <p:nvPr/>
        </p:nvGrpSpPr>
        <p:grpSpPr>
          <a:xfrm>
            <a:off x="6374983" y="3395545"/>
            <a:ext cx="5398934" cy="968357"/>
            <a:chOff x="129840" y="2363801"/>
            <a:chExt cx="5398934" cy="968357"/>
          </a:xfrm>
        </p:grpSpPr>
        <p:pic>
          <p:nvPicPr>
            <p:cNvPr id="197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8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9" name="Text Box 14"/>
            <p:cNvSpPr txBox="1">
              <a:spLocks noChangeArrowheads="1"/>
            </p:cNvSpPr>
            <p:nvPr/>
          </p:nvSpPr>
          <p:spPr bwMode="auto">
            <a:xfrm>
              <a:off x="179342" y="2909368"/>
              <a:ext cx="53091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디도서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0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577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사도 바울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신앙적으로 혼란스러운 </a:t>
              </a:r>
              <a:r>
                <a:rPr lang="ko-KR" altLang="en-US" sz="1050" i="1" dirty="0" err="1" smtClean="0"/>
                <a:t>그레데교회</a:t>
              </a:r>
              <a:r>
                <a:rPr lang="ko-KR" altLang="en-US" sz="1050" i="1" dirty="0" smtClean="0"/>
                <a:t> 교인들에게 바른 신앙을 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  </a:t>
              </a:r>
              <a:r>
                <a:rPr lang="ko-KR" altLang="en-US" sz="1050" i="1" dirty="0" smtClean="0"/>
                <a:t>정립하도록 돕기 위함</a:t>
              </a:r>
              <a:endParaRPr lang="en-US" altLang="ko-KR" sz="1050" i="1" dirty="0"/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18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202" name="Rectangle 25"/>
            <p:cNvSpPr>
              <a:spLocks noChangeArrowheads="1"/>
            </p:cNvSpPr>
            <p:nvPr/>
          </p:nvSpPr>
          <p:spPr bwMode="auto">
            <a:xfrm>
              <a:off x="1179829" y="2379399"/>
              <a:ext cx="1525352" cy="20309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smtClean="0"/>
                <a:t>바울의 </a:t>
              </a:r>
              <a:r>
                <a:rPr lang="en-US" altLang="ko-KR" sz="1050" dirty="0"/>
                <a:t>4</a:t>
              </a:r>
              <a:r>
                <a:rPr lang="ko-KR" altLang="en-US" sz="1050" dirty="0" smtClean="0"/>
                <a:t>차 전도여행 중</a:t>
              </a:r>
              <a:endParaRPr lang="ko-KR" altLang="en-US" sz="1050" dirty="0"/>
            </a:p>
          </p:txBody>
        </p:sp>
        <p:pic>
          <p:nvPicPr>
            <p:cNvPr id="203" name="그림 20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32918" y="2363801"/>
              <a:ext cx="259665" cy="259665"/>
            </a:xfrm>
            <a:prstGeom prst="rect">
              <a:avLst/>
            </a:prstGeom>
          </p:spPr>
        </p:pic>
      </p:grpSp>
      <p:grpSp>
        <p:nvGrpSpPr>
          <p:cNvPr id="204" name="그룹 203"/>
          <p:cNvGrpSpPr/>
          <p:nvPr/>
        </p:nvGrpSpPr>
        <p:grpSpPr>
          <a:xfrm>
            <a:off x="6299632" y="3262851"/>
            <a:ext cx="656820" cy="530355"/>
            <a:chOff x="146021" y="1267637"/>
            <a:chExt cx="427875" cy="422203"/>
          </a:xfrm>
        </p:grpSpPr>
        <p:pic>
          <p:nvPicPr>
            <p:cNvPr id="205" name="그림 20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206" name="TextBox 205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서신서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207" name="그룹 206"/>
          <p:cNvGrpSpPr/>
          <p:nvPr/>
        </p:nvGrpSpPr>
        <p:grpSpPr>
          <a:xfrm>
            <a:off x="6374913" y="4526215"/>
            <a:ext cx="5398934" cy="968357"/>
            <a:chOff x="129840" y="2363801"/>
            <a:chExt cx="5398934" cy="968357"/>
          </a:xfrm>
        </p:grpSpPr>
        <p:pic>
          <p:nvPicPr>
            <p:cNvPr id="208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9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0" name="Text Box 14"/>
            <p:cNvSpPr txBox="1">
              <a:spLocks noChangeArrowheads="1"/>
            </p:cNvSpPr>
            <p:nvPr/>
          </p:nvSpPr>
          <p:spPr bwMode="auto">
            <a:xfrm>
              <a:off x="254843" y="2909368"/>
              <a:ext cx="415498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딤후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11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577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사도 바울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err="1" smtClean="0"/>
                <a:t>에베소교회를</a:t>
              </a:r>
              <a:r>
                <a:rPr lang="ko-KR" altLang="en-US" sz="1050" i="1" dirty="0" smtClean="0"/>
                <a:t> 담임하던 </a:t>
              </a:r>
              <a:r>
                <a:rPr lang="ko-KR" altLang="en-US" sz="1050" i="1" dirty="0" err="1" smtClean="0"/>
                <a:t>디모데에게</a:t>
              </a:r>
              <a:r>
                <a:rPr lang="ko-KR" altLang="en-US" sz="1050" i="1" dirty="0" smtClean="0"/>
                <a:t> 거짓 교사들의 가르침을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  </a:t>
              </a:r>
              <a:r>
                <a:rPr lang="ko-KR" altLang="en-US" sz="1050" i="1" dirty="0" smtClean="0"/>
                <a:t>배격하고 용기와 힘을 주기 위함</a:t>
              </a:r>
              <a:endParaRPr lang="en-US" altLang="ko-KR" sz="1050" i="1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19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213" name="Rectangle 25"/>
            <p:cNvSpPr>
              <a:spLocks noChangeArrowheads="1"/>
            </p:cNvSpPr>
            <p:nvPr/>
          </p:nvSpPr>
          <p:spPr bwMode="auto">
            <a:xfrm>
              <a:off x="1179829" y="2379399"/>
              <a:ext cx="1525352" cy="20309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smtClean="0"/>
                <a:t>바울의 </a:t>
              </a:r>
              <a:r>
                <a:rPr lang="en-US" altLang="ko-KR" sz="1050" dirty="0" smtClean="0"/>
                <a:t>4</a:t>
              </a:r>
              <a:r>
                <a:rPr lang="ko-KR" altLang="en-US" sz="1050" dirty="0" smtClean="0"/>
                <a:t>차 전도여행 중</a:t>
              </a:r>
              <a:endParaRPr lang="ko-KR" altLang="en-US" sz="1050" dirty="0"/>
            </a:p>
          </p:txBody>
        </p:sp>
        <p:pic>
          <p:nvPicPr>
            <p:cNvPr id="214" name="그림 21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32918" y="2363801"/>
              <a:ext cx="259665" cy="259665"/>
            </a:xfrm>
            <a:prstGeom prst="rect">
              <a:avLst/>
            </a:prstGeom>
          </p:spPr>
        </p:pic>
      </p:grpSp>
      <p:grpSp>
        <p:nvGrpSpPr>
          <p:cNvPr id="215" name="그룹 214"/>
          <p:cNvGrpSpPr/>
          <p:nvPr/>
        </p:nvGrpSpPr>
        <p:grpSpPr>
          <a:xfrm>
            <a:off x="6299562" y="4393521"/>
            <a:ext cx="656820" cy="530355"/>
            <a:chOff x="146021" y="1267637"/>
            <a:chExt cx="427875" cy="422203"/>
          </a:xfrm>
        </p:grpSpPr>
        <p:pic>
          <p:nvPicPr>
            <p:cNvPr id="216" name="그림 21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217" name="TextBox 216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서신서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218" name="그룹 217"/>
          <p:cNvGrpSpPr/>
          <p:nvPr/>
        </p:nvGrpSpPr>
        <p:grpSpPr>
          <a:xfrm>
            <a:off x="6387003" y="5634227"/>
            <a:ext cx="5398934" cy="968357"/>
            <a:chOff x="129840" y="2363801"/>
            <a:chExt cx="5398934" cy="968357"/>
          </a:xfrm>
        </p:grpSpPr>
        <p:pic>
          <p:nvPicPr>
            <p:cNvPr id="219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0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1" name="Text Box 14"/>
            <p:cNvSpPr txBox="1">
              <a:spLocks noChangeArrowheads="1"/>
            </p:cNvSpPr>
            <p:nvPr/>
          </p:nvSpPr>
          <p:spPr bwMode="auto">
            <a:xfrm>
              <a:off x="179342" y="2909368"/>
              <a:ext cx="53091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유다서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22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577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예수님의 형제인 유다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영지주의 이단에 맞서 성도들의 믿음을 굳게 하기 위함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20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224" name="Rectangle 25"/>
            <p:cNvSpPr>
              <a:spLocks noChangeArrowheads="1"/>
            </p:cNvSpPr>
            <p:nvPr/>
          </p:nvSpPr>
          <p:spPr bwMode="auto">
            <a:xfrm>
              <a:off x="1179829" y="2379399"/>
              <a:ext cx="1525352" cy="20309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smtClean="0"/>
                <a:t>바울의 </a:t>
              </a:r>
              <a:r>
                <a:rPr lang="en-US" altLang="ko-KR" sz="1050" dirty="0" smtClean="0"/>
                <a:t>4</a:t>
              </a:r>
              <a:r>
                <a:rPr lang="ko-KR" altLang="en-US" sz="1050" dirty="0" smtClean="0"/>
                <a:t>차 전도여행 중</a:t>
              </a:r>
              <a:endParaRPr lang="ko-KR" altLang="en-US" sz="1050" dirty="0"/>
            </a:p>
          </p:txBody>
        </p:sp>
        <p:pic>
          <p:nvPicPr>
            <p:cNvPr id="225" name="그림 22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32918" y="2363801"/>
              <a:ext cx="259665" cy="259665"/>
            </a:xfrm>
            <a:prstGeom prst="rect">
              <a:avLst/>
            </a:prstGeom>
          </p:spPr>
        </p:pic>
      </p:grpSp>
      <p:grpSp>
        <p:nvGrpSpPr>
          <p:cNvPr id="226" name="그룹 225"/>
          <p:cNvGrpSpPr/>
          <p:nvPr/>
        </p:nvGrpSpPr>
        <p:grpSpPr>
          <a:xfrm>
            <a:off x="6311652" y="5501533"/>
            <a:ext cx="656820" cy="530355"/>
            <a:chOff x="146021" y="1267637"/>
            <a:chExt cx="427875" cy="422203"/>
          </a:xfrm>
        </p:grpSpPr>
        <p:pic>
          <p:nvPicPr>
            <p:cNvPr id="227" name="그림 22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228" name="TextBox 227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서신서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sp>
        <p:nvSpPr>
          <p:cNvPr id="117" name="Rectangle 25"/>
          <p:cNvSpPr>
            <a:spLocks noChangeArrowheads="1"/>
          </p:cNvSpPr>
          <p:nvPr/>
        </p:nvSpPr>
        <p:spPr bwMode="auto">
          <a:xfrm>
            <a:off x="1235006" y="2440088"/>
            <a:ext cx="1525352" cy="2030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r>
              <a:rPr lang="ko-KR" altLang="en-US" sz="1050" dirty="0" smtClean="0"/>
              <a:t>바울의 </a:t>
            </a:r>
            <a:r>
              <a:rPr lang="en-US" altLang="ko-KR" sz="1050" dirty="0"/>
              <a:t>3</a:t>
            </a:r>
            <a:r>
              <a:rPr lang="ko-KR" altLang="en-US" sz="1050" dirty="0" smtClean="0"/>
              <a:t>차 전도여행 중</a:t>
            </a:r>
            <a:endParaRPr lang="ko-KR" altLang="en-US" sz="1050" dirty="0"/>
          </a:p>
        </p:txBody>
      </p:sp>
      <p:pic>
        <p:nvPicPr>
          <p:cNvPr id="118" name="그림 1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8095" y="2424490"/>
            <a:ext cx="259665" cy="259665"/>
          </a:xfrm>
          <a:prstGeom prst="rect">
            <a:avLst/>
          </a:prstGeom>
        </p:spPr>
      </p:pic>
      <p:grpSp>
        <p:nvGrpSpPr>
          <p:cNvPr id="2" name="그룹 1"/>
          <p:cNvGrpSpPr/>
          <p:nvPr/>
        </p:nvGrpSpPr>
        <p:grpSpPr>
          <a:xfrm>
            <a:off x="892245" y="3521000"/>
            <a:ext cx="2158603" cy="261159"/>
            <a:chOff x="875153" y="2358771"/>
            <a:chExt cx="2158603" cy="261159"/>
          </a:xfrm>
        </p:grpSpPr>
        <p:sp>
          <p:nvSpPr>
            <p:cNvPr id="119" name="Rectangle 25"/>
            <p:cNvSpPr>
              <a:spLocks noChangeArrowheads="1"/>
            </p:cNvSpPr>
            <p:nvPr/>
          </p:nvSpPr>
          <p:spPr bwMode="auto">
            <a:xfrm>
              <a:off x="1222063" y="2358771"/>
              <a:ext cx="1811693" cy="22575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smtClean="0"/>
                <a:t>바울의 </a:t>
              </a:r>
              <a:r>
                <a:rPr lang="en-US" altLang="ko-KR" sz="1050" dirty="0"/>
                <a:t>1</a:t>
              </a:r>
              <a:r>
                <a:rPr lang="ko-KR" altLang="en-US" sz="1050" dirty="0" smtClean="0"/>
                <a:t>차 투옥 </a:t>
              </a:r>
              <a:r>
                <a:rPr lang="en-US" altLang="ko-KR" sz="1050" dirty="0" smtClean="0"/>
                <a:t>(</a:t>
              </a:r>
              <a:r>
                <a:rPr lang="ko-KR" altLang="en-US" sz="1050" dirty="0" smtClean="0"/>
                <a:t>옥중서신</a:t>
              </a:r>
              <a:r>
                <a:rPr lang="en-US" altLang="ko-KR" sz="1050" dirty="0" smtClean="0"/>
                <a:t>)</a:t>
              </a:r>
              <a:endParaRPr lang="ko-KR" altLang="en-US" sz="1050" dirty="0"/>
            </a:p>
          </p:txBody>
        </p:sp>
        <p:pic>
          <p:nvPicPr>
            <p:cNvPr id="120" name="그림 11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75153" y="2360265"/>
              <a:ext cx="259665" cy="259665"/>
            </a:xfrm>
            <a:prstGeom prst="rect">
              <a:avLst/>
            </a:prstGeom>
          </p:spPr>
        </p:pic>
      </p:grpSp>
      <p:grpSp>
        <p:nvGrpSpPr>
          <p:cNvPr id="122" name="그룹 121"/>
          <p:cNvGrpSpPr/>
          <p:nvPr/>
        </p:nvGrpSpPr>
        <p:grpSpPr>
          <a:xfrm>
            <a:off x="892245" y="4530032"/>
            <a:ext cx="2158603" cy="261159"/>
            <a:chOff x="875153" y="2358771"/>
            <a:chExt cx="2158603" cy="261159"/>
          </a:xfrm>
        </p:grpSpPr>
        <p:sp>
          <p:nvSpPr>
            <p:cNvPr id="123" name="Rectangle 25"/>
            <p:cNvSpPr>
              <a:spLocks noChangeArrowheads="1"/>
            </p:cNvSpPr>
            <p:nvPr/>
          </p:nvSpPr>
          <p:spPr bwMode="auto">
            <a:xfrm>
              <a:off x="1222063" y="2358771"/>
              <a:ext cx="1811693" cy="22575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smtClean="0"/>
                <a:t>바울의 </a:t>
              </a:r>
              <a:r>
                <a:rPr lang="en-US" altLang="ko-KR" sz="1050" dirty="0"/>
                <a:t>1</a:t>
              </a:r>
              <a:r>
                <a:rPr lang="ko-KR" altLang="en-US" sz="1050" dirty="0" smtClean="0"/>
                <a:t>차 투옥 </a:t>
              </a:r>
              <a:r>
                <a:rPr lang="en-US" altLang="ko-KR" sz="1050" dirty="0" smtClean="0"/>
                <a:t>(</a:t>
              </a:r>
              <a:r>
                <a:rPr lang="ko-KR" altLang="en-US" sz="1050" dirty="0" smtClean="0"/>
                <a:t>옥중서신</a:t>
              </a:r>
              <a:r>
                <a:rPr lang="en-US" altLang="ko-KR" sz="1050" dirty="0" smtClean="0"/>
                <a:t>)</a:t>
              </a:r>
              <a:endParaRPr lang="ko-KR" altLang="en-US" sz="1050" dirty="0"/>
            </a:p>
          </p:txBody>
        </p:sp>
        <p:pic>
          <p:nvPicPr>
            <p:cNvPr id="125" name="그림 12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75153" y="2360265"/>
              <a:ext cx="259665" cy="259665"/>
            </a:xfrm>
            <a:prstGeom prst="rect">
              <a:avLst/>
            </a:prstGeom>
          </p:spPr>
        </p:pic>
      </p:grpSp>
      <p:grpSp>
        <p:nvGrpSpPr>
          <p:cNvPr id="126" name="그룹 125"/>
          <p:cNvGrpSpPr/>
          <p:nvPr/>
        </p:nvGrpSpPr>
        <p:grpSpPr>
          <a:xfrm>
            <a:off x="891580" y="5684859"/>
            <a:ext cx="2158603" cy="261159"/>
            <a:chOff x="875153" y="2358771"/>
            <a:chExt cx="2158603" cy="261159"/>
          </a:xfrm>
        </p:grpSpPr>
        <p:sp>
          <p:nvSpPr>
            <p:cNvPr id="127" name="Rectangle 25"/>
            <p:cNvSpPr>
              <a:spLocks noChangeArrowheads="1"/>
            </p:cNvSpPr>
            <p:nvPr/>
          </p:nvSpPr>
          <p:spPr bwMode="auto">
            <a:xfrm>
              <a:off x="1222063" y="2358771"/>
              <a:ext cx="1811693" cy="22575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smtClean="0"/>
                <a:t>바울의 </a:t>
              </a:r>
              <a:r>
                <a:rPr lang="en-US" altLang="ko-KR" sz="1050" dirty="0"/>
                <a:t>1</a:t>
              </a:r>
              <a:r>
                <a:rPr lang="ko-KR" altLang="en-US" sz="1050" dirty="0" smtClean="0"/>
                <a:t>차 투옥 </a:t>
              </a:r>
              <a:r>
                <a:rPr lang="en-US" altLang="ko-KR" sz="1050" dirty="0" smtClean="0"/>
                <a:t>(</a:t>
              </a:r>
              <a:r>
                <a:rPr lang="ko-KR" altLang="en-US" sz="1050" dirty="0" smtClean="0"/>
                <a:t>옥중서신</a:t>
              </a:r>
              <a:r>
                <a:rPr lang="en-US" altLang="ko-KR" sz="1050" dirty="0" smtClean="0"/>
                <a:t>)</a:t>
              </a:r>
              <a:endParaRPr lang="ko-KR" altLang="en-US" sz="1050" dirty="0"/>
            </a:p>
          </p:txBody>
        </p:sp>
        <p:pic>
          <p:nvPicPr>
            <p:cNvPr id="134" name="그림 13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75153" y="2360265"/>
              <a:ext cx="259665" cy="259665"/>
            </a:xfrm>
            <a:prstGeom prst="rect">
              <a:avLst/>
            </a:prstGeom>
          </p:spPr>
        </p:pic>
      </p:grpSp>
      <p:grpSp>
        <p:nvGrpSpPr>
          <p:cNvPr id="135" name="그룹 134"/>
          <p:cNvGrpSpPr/>
          <p:nvPr/>
        </p:nvGrpSpPr>
        <p:grpSpPr>
          <a:xfrm>
            <a:off x="7013445" y="1156807"/>
            <a:ext cx="2158603" cy="261159"/>
            <a:chOff x="875153" y="2358771"/>
            <a:chExt cx="2158603" cy="261159"/>
          </a:xfrm>
        </p:grpSpPr>
        <p:sp>
          <p:nvSpPr>
            <p:cNvPr id="152" name="Rectangle 25"/>
            <p:cNvSpPr>
              <a:spLocks noChangeArrowheads="1"/>
            </p:cNvSpPr>
            <p:nvPr/>
          </p:nvSpPr>
          <p:spPr bwMode="auto">
            <a:xfrm>
              <a:off x="1222063" y="2358771"/>
              <a:ext cx="1811693" cy="22575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smtClean="0"/>
                <a:t>바울의 </a:t>
              </a:r>
              <a:r>
                <a:rPr lang="en-US" altLang="ko-KR" sz="1050" dirty="0"/>
                <a:t>1</a:t>
              </a:r>
              <a:r>
                <a:rPr lang="ko-KR" altLang="en-US" sz="1050" dirty="0" smtClean="0"/>
                <a:t>차 투옥 </a:t>
              </a:r>
              <a:r>
                <a:rPr lang="en-US" altLang="ko-KR" sz="1050" dirty="0" smtClean="0"/>
                <a:t>(</a:t>
              </a:r>
              <a:r>
                <a:rPr lang="ko-KR" altLang="en-US" sz="1050" dirty="0" smtClean="0"/>
                <a:t>옥중서신</a:t>
              </a:r>
              <a:r>
                <a:rPr lang="en-US" altLang="ko-KR" sz="1050" dirty="0" smtClean="0"/>
                <a:t>)</a:t>
              </a:r>
              <a:endParaRPr lang="ko-KR" altLang="en-US" sz="1050" dirty="0"/>
            </a:p>
          </p:txBody>
        </p:sp>
        <p:pic>
          <p:nvPicPr>
            <p:cNvPr id="153" name="그림 15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75153" y="2360265"/>
              <a:ext cx="259665" cy="259665"/>
            </a:xfrm>
            <a:prstGeom prst="rect">
              <a:avLst/>
            </a:prstGeom>
          </p:spPr>
        </p:pic>
      </p:grpSp>
      <p:grpSp>
        <p:nvGrpSpPr>
          <p:cNvPr id="157" name="그룹 156"/>
          <p:cNvGrpSpPr/>
          <p:nvPr/>
        </p:nvGrpSpPr>
        <p:grpSpPr>
          <a:xfrm>
            <a:off x="165754" y="1597843"/>
            <a:ext cx="5411185" cy="924697"/>
            <a:chOff x="375165" y="1531390"/>
            <a:chExt cx="5411185" cy="924697"/>
          </a:xfrm>
        </p:grpSpPr>
        <p:pic>
          <p:nvPicPr>
            <p:cNvPr id="158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110" y="1596563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9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165" y="1531390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0" name="Text Box 14"/>
            <p:cNvSpPr txBox="1">
              <a:spLocks noChangeArrowheads="1"/>
            </p:cNvSpPr>
            <p:nvPr/>
          </p:nvSpPr>
          <p:spPr bwMode="auto">
            <a:xfrm>
              <a:off x="426127" y="1831023"/>
              <a:ext cx="53091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로마서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5" name="Text Box 31"/>
            <p:cNvSpPr txBox="1">
              <a:spLocks noChangeArrowheads="1"/>
            </p:cNvSpPr>
            <p:nvPr/>
          </p:nvSpPr>
          <p:spPr bwMode="auto">
            <a:xfrm>
              <a:off x="995275" y="1555841"/>
              <a:ext cx="4791075" cy="900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228600" indent="-228600">
                <a:buAutoNum type="arabicParenR"/>
              </a:pP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사도 바울</a:t>
              </a:r>
              <a:endParaRPr lang="en-US" altLang="ko-KR" sz="1050" i="1" dirty="0" smtClean="0"/>
            </a:p>
            <a:p>
              <a:pPr marL="228600" indent="-228600">
                <a:buAutoNum type="arabicParenR"/>
              </a:pP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사도들의 직접적인 가르침을 받지 못한 로마교회에게 체계적인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</a:t>
              </a:r>
              <a:r>
                <a:rPr lang="ko-KR" altLang="en-US" sz="1050" i="1" dirty="0" smtClean="0"/>
                <a:t>가르침을 주기 위함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</p:grpSp>
      <p:sp>
        <p:nvSpPr>
          <p:cNvPr id="186" name="TextBox 185"/>
          <p:cNvSpPr txBox="1"/>
          <p:nvPr/>
        </p:nvSpPr>
        <p:spPr>
          <a:xfrm>
            <a:off x="310337" y="1657807"/>
            <a:ext cx="392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11</a:t>
            </a:r>
            <a:endParaRPr lang="ko-KR" altLang="en-US" sz="12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187" name="그룹 186"/>
          <p:cNvGrpSpPr/>
          <p:nvPr/>
        </p:nvGrpSpPr>
        <p:grpSpPr>
          <a:xfrm>
            <a:off x="117737" y="1225868"/>
            <a:ext cx="656820" cy="530355"/>
            <a:chOff x="146021" y="1267637"/>
            <a:chExt cx="427875" cy="422203"/>
          </a:xfrm>
        </p:grpSpPr>
        <p:pic>
          <p:nvPicPr>
            <p:cNvPr id="188" name="그림 18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89" name="TextBox 188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서신서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sp>
        <p:nvSpPr>
          <p:cNvPr id="190" name="Rectangle 25"/>
          <p:cNvSpPr>
            <a:spLocks noChangeArrowheads="1"/>
          </p:cNvSpPr>
          <p:nvPr/>
        </p:nvSpPr>
        <p:spPr bwMode="auto">
          <a:xfrm>
            <a:off x="1251784" y="1344312"/>
            <a:ext cx="1525352" cy="2030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r>
              <a:rPr lang="ko-KR" altLang="en-US" sz="1050" dirty="0" smtClean="0"/>
              <a:t>바울의 </a:t>
            </a:r>
            <a:r>
              <a:rPr lang="en-US" altLang="ko-KR" sz="1050" dirty="0"/>
              <a:t>3</a:t>
            </a:r>
            <a:r>
              <a:rPr lang="ko-KR" altLang="en-US" sz="1050" dirty="0" smtClean="0"/>
              <a:t>차 전도여행 중</a:t>
            </a:r>
            <a:endParaRPr lang="ko-KR" altLang="en-US" sz="1050" dirty="0"/>
          </a:p>
        </p:txBody>
      </p:sp>
      <p:pic>
        <p:nvPicPr>
          <p:cNvPr id="191" name="그림 19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4873" y="1328714"/>
            <a:ext cx="259665" cy="25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57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494581" y="518994"/>
            <a:ext cx="2870919" cy="624734"/>
            <a:chOff x="494581" y="416666"/>
            <a:chExt cx="2870919" cy="624734"/>
          </a:xfrm>
        </p:grpSpPr>
        <p:sp>
          <p:nvSpPr>
            <p:cNvPr id="8" name="직사각형 7"/>
            <p:cNvSpPr/>
            <p:nvPr/>
          </p:nvSpPr>
          <p:spPr>
            <a:xfrm>
              <a:off x="678133" y="659602"/>
              <a:ext cx="2687367" cy="27257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100000">
                  <a:schemeClr val="accent2"/>
                </a:gs>
                <a:gs pos="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    </a:t>
              </a:r>
              <a:r>
                <a:rPr lang="en-US" altLang="ko-KR" sz="1600" dirty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4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. </a:t>
              </a:r>
              <a:r>
                <a:rPr lang="ko-KR" altLang="en-US" sz="1600" dirty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신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약 이야기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(2)</a:t>
              </a:r>
              <a:endParaRPr lang="ko-KR" altLang="en-US" sz="1600" dirty="0">
                <a:solidFill>
                  <a:schemeClr val="tx1"/>
                </a:solidFill>
                <a:latin typeface="휴먼엑스포" panose="02030504000101010101" pitchFamily="18" charset="-127"/>
                <a:ea typeface="휴먼엑스포" panose="02030504000101010101" pitchFamily="18" charset="-127"/>
              </a:endParaRPr>
            </a:p>
          </p:txBody>
        </p:sp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581" y="416666"/>
              <a:ext cx="485071" cy="624734"/>
            </a:xfrm>
            <a:prstGeom prst="rect">
              <a:avLst/>
            </a:prstGeom>
          </p:spPr>
        </p:pic>
      </p:grpSp>
      <p:grpSp>
        <p:nvGrpSpPr>
          <p:cNvPr id="24" name="그룹 23"/>
          <p:cNvGrpSpPr/>
          <p:nvPr/>
        </p:nvGrpSpPr>
        <p:grpSpPr>
          <a:xfrm>
            <a:off x="-991" y="28375"/>
            <a:ext cx="12116791" cy="574712"/>
            <a:chOff x="-991" y="28375"/>
            <a:chExt cx="12116791" cy="574712"/>
          </a:xfrm>
        </p:grpSpPr>
        <p:sp>
          <p:nvSpPr>
            <p:cNvPr id="25" name="직사각형 24"/>
            <p:cNvSpPr/>
            <p:nvPr/>
          </p:nvSpPr>
          <p:spPr>
            <a:xfrm>
              <a:off x="3220474" y="109132"/>
              <a:ext cx="889532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200" b="1" dirty="0"/>
                <a:t>모든 성경</a:t>
              </a:r>
              <a:r>
                <a:rPr lang="ko-KR" altLang="en-US" sz="1050" dirty="0"/>
                <a:t>은 </a:t>
              </a:r>
              <a:r>
                <a:rPr lang="ko-KR" altLang="en-US" sz="1200" b="1" dirty="0"/>
                <a:t>하나님의 감동</a:t>
              </a:r>
              <a:r>
                <a:rPr lang="ko-KR" altLang="en-US" sz="1050" dirty="0"/>
                <a:t>으로 된 것으로 </a:t>
              </a:r>
              <a:r>
                <a:rPr lang="ko-KR" altLang="en-US" sz="1200" b="1" dirty="0" smtClean="0"/>
                <a:t>교훈</a:t>
              </a:r>
              <a:r>
                <a:rPr lang="ko-KR" altLang="en-US" sz="1050" dirty="0" smtClean="0"/>
                <a:t>과 </a:t>
              </a:r>
              <a:r>
                <a:rPr lang="ko-KR" altLang="en-US" sz="1200" b="1" dirty="0"/>
                <a:t>책망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바르게 함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의</a:t>
              </a:r>
              <a:r>
                <a:rPr lang="ko-KR" altLang="en-US" sz="1050" dirty="0"/>
                <a:t>로 </a:t>
              </a:r>
              <a:r>
                <a:rPr lang="ko-KR" altLang="en-US" sz="1050" i="1" u="sng" dirty="0"/>
                <a:t>교육하기에 </a:t>
              </a:r>
              <a:r>
                <a:rPr lang="ko-KR" altLang="en-US" sz="1050" i="1" u="sng" dirty="0" smtClean="0"/>
                <a:t>유익</a:t>
              </a:r>
              <a:r>
                <a:rPr lang="ko-KR" altLang="en-US" sz="1050" dirty="0" smtClean="0"/>
                <a:t>합니다</a:t>
              </a:r>
              <a:r>
                <a:rPr lang="en-US" altLang="ko-KR" sz="1050" dirty="0" smtClean="0"/>
                <a:t>.  (</a:t>
              </a:r>
              <a:r>
                <a:rPr lang="ko-KR" altLang="en-US" sz="1050" dirty="0" err="1" smtClean="0"/>
                <a:t>딤후</a:t>
              </a:r>
              <a:r>
                <a:rPr lang="ko-KR" altLang="en-US" sz="1050" dirty="0" smtClean="0"/>
                <a:t> </a:t>
              </a:r>
              <a:r>
                <a:rPr lang="en-US" altLang="ko-KR" sz="1050" dirty="0" smtClean="0"/>
                <a:t>3:16)</a:t>
              </a:r>
              <a:endParaRPr lang="ko-KR" altLang="en-US" sz="1050" dirty="0"/>
            </a:p>
          </p:txBody>
        </p:sp>
        <p:pic>
          <p:nvPicPr>
            <p:cNvPr id="26" name="그림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275" y="28375"/>
              <a:ext cx="1391056" cy="574712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-991" y="54409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4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성 경 개 관</a:t>
              </a:r>
              <a:endPara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cxnSp>
          <p:nvCxnSpPr>
            <p:cNvPr id="28" name="직선 연결선 27"/>
            <p:cNvCxnSpPr/>
            <p:nvPr/>
          </p:nvCxnSpPr>
          <p:spPr>
            <a:xfrm>
              <a:off x="76200" y="574512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>
              <a:off x="66675" y="31587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4270105" y="648207"/>
            <a:ext cx="3365024" cy="400110"/>
          </a:xfrm>
          <a:prstGeom prst="rect">
            <a:avLst/>
          </a:prstGeom>
          <a:gradFill>
            <a:gsLst>
              <a:gs pos="11000">
                <a:schemeClr val="accent1">
                  <a:lumMod val="5000"/>
                  <a:lumOff val="95000"/>
                </a:schemeClr>
              </a:gs>
              <a:gs pos="72000">
                <a:schemeClr val="accent4"/>
              </a:gs>
              <a:gs pos="83000">
                <a:schemeClr val="bg2"/>
              </a:gs>
              <a:gs pos="98000">
                <a:schemeClr val="bg1"/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C00000"/>
                </a:solidFill>
              </a:rPr>
              <a:t>신</a:t>
            </a:r>
            <a:r>
              <a:rPr lang="ko-KR" altLang="en-US" sz="2000" b="1" dirty="0" smtClean="0">
                <a:solidFill>
                  <a:srgbClr val="C00000"/>
                </a:solidFill>
              </a:rPr>
              <a:t>약성경 각 권 </a:t>
            </a:r>
            <a:r>
              <a:rPr lang="ko-KR" altLang="en-US" sz="2000" b="1" dirty="0" err="1" smtClean="0">
                <a:solidFill>
                  <a:srgbClr val="C00000"/>
                </a:solidFill>
              </a:rPr>
              <a:t>초간단</a:t>
            </a:r>
            <a:r>
              <a:rPr lang="ko-KR" altLang="en-US" sz="2000" b="1" dirty="0" smtClean="0">
                <a:solidFill>
                  <a:srgbClr val="C00000"/>
                </a:solidFill>
              </a:rPr>
              <a:t> 정리</a:t>
            </a:r>
            <a:endParaRPr lang="ko-KR" altLang="en-US" sz="2000" b="1" dirty="0">
              <a:solidFill>
                <a:srgbClr val="C00000"/>
              </a:solidFill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148976" y="2693619"/>
            <a:ext cx="5411185" cy="763115"/>
            <a:chOff x="375165" y="1531390"/>
            <a:chExt cx="5411185" cy="763115"/>
          </a:xfrm>
        </p:grpSpPr>
        <p:pic>
          <p:nvPicPr>
            <p:cNvPr id="63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110" y="1596563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6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165" y="1531390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4" name="Text Box 14"/>
            <p:cNvSpPr txBox="1">
              <a:spLocks noChangeArrowheads="1"/>
            </p:cNvSpPr>
            <p:nvPr/>
          </p:nvSpPr>
          <p:spPr bwMode="auto">
            <a:xfrm>
              <a:off x="475833" y="1831023"/>
              <a:ext cx="415498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벧후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7" name="Text Box 31"/>
            <p:cNvSpPr txBox="1">
              <a:spLocks noChangeArrowheads="1"/>
            </p:cNvSpPr>
            <p:nvPr/>
          </p:nvSpPr>
          <p:spPr bwMode="auto">
            <a:xfrm>
              <a:off x="995275" y="1555841"/>
              <a:ext cx="4791075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228600" indent="-228600">
                <a:buAutoNum type="arabicParenR"/>
              </a:pP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사도 베드로</a:t>
              </a:r>
              <a:endParaRPr lang="en-US" altLang="ko-KR" sz="1050" i="1" dirty="0" smtClean="0"/>
            </a:p>
            <a:p>
              <a:pPr marL="228600" indent="-228600">
                <a:buAutoNum type="arabicParenR"/>
              </a:pP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교회 내의 배교와 거짓 가르침을 경고하고 복음의 진리 위에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</a:t>
              </a:r>
              <a:r>
                <a:rPr lang="ko-KR" altLang="en-US" sz="1050" i="1" dirty="0" smtClean="0"/>
                <a:t>든든히 서도록 촉구하기 위함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93559" y="2753583"/>
            <a:ext cx="392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22</a:t>
            </a:r>
            <a:endParaRPr lang="ko-KR" altLang="en-US" sz="12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17" name="그룹 16"/>
          <p:cNvGrpSpPr/>
          <p:nvPr/>
        </p:nvGrpSpPr>
        <p:grpSpPr>
          <a:xfrm>
            <a:off x="113218" y="3805049"/>
            <a:ext cx="5441037" cy="664171"/>
            <a:chOff x="87737" y="2667987"/>
            <a:chExt cx="5441037" cy="664171"/>
          </a:xfrm>
        </p:grpSpPr>
        <p:pic>
          <p:nvPicPr>
            <p:cNvPr id="68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0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" name="Text Box 14"/>
            <p:cNvSpPr txBox="1">
              <a:spLocks noChangeArrowheads="1"/>
            </p:cNvSpPr>
            <p:nvPr/>
          </p:nvSpPr>
          <p:spPr bwMode="auto">
            <a:xfrm>
              <a:off x="87737" y="2908897"/>
              <a:ext cx="646331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히브리서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2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577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모름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유대교에서 기독교로 개종한 유대인들에게 그리스도 복음의 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  </a:t>
              </a:r>
              <a:r>
                <a:rPr lang="ko-KR" altLang="en-US" sz="1050" i="1" dirty="0" smtClean="0"/>
                <a:t>우월성을 변호하고 믿음을 </a:t>
              </a:r>
              <a:endParaRPr lang="en-US" altLang="ko-KR" sz="1050" i="1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23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</p:grpSp>
      <p:grpSp>
        <p:nvGrpSpPr>
          <p:cNvPr id="128" name="그룹 127"/>
          <p:cNvGrpSpPr/>
          <p:nvPr/>
        </p:nvGrpSpPr>
        <p:grpSpPr>
          <a:xfrm>
            <a:off x="116383" y="4835728"/>
            <a:ext cx="5423946" cy="759218"/>
            <a:chOff x="104828" y="2667987"/>
            <a:chExt cx="5423946" cy="664171"/>
          </a:xfrm>
        </p:grpSpPr>
        <p:pic>
          <p:nvPicPr>
            <p:cNvPr id="129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0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1" name="Text Box 14"/>
            <p:cNvSpPr txBox="1">
              <a:spLocks noChangeArrowheads="1"/>
            </p:cNvSpPr>
            <p:nvPr/>
          </p:nvSpPr>
          <p:spPr bwMode="auto">
            <a:xfrm>
              <a:off x="104828" y="2908897"/>
              <a:ext cx="595035" cy="201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요한</a:t>
              </a:r>
              <a:r>
                <a:rPr lang="en-US" altLang="ko-KR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서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2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5048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사도 요한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그리스도가 육신을 입고 이 땅에 오시지 않았다고 가르치는 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   </a:t>
              </a:r>
              <a:r>
                <a:rPr lang="ko-KR" altLang="en-US" sz="1050" i="1" dirty="0" smtClean="0"/>
                <a:t>영지주의 이단에 대응하기 위함 </a:t>
              </a:r>
              <a:endParaRPr lang="en-US" altLang="ko-KR" sz="1050" i="1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235422" y="2691423"/>
              <a:ext cx="392608" cy="242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24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</p:grpSp>
      <p:grpSp>
        <p:nvGrpSpPr>
          <p:cNvPr id="136" name="그룹 135"/>
          <p:cNvGrpSpPr/>
          <p:nvPr/>
        </p:nvGrpSpPr>
        <p:grpSpPr>
          <a:xfrm>
            <a:off x="100959" y="6002198"/>
            <a:ext cx="5432490" cy="664171"/>
            <a:chOff x="96284" y="2667987"/>
            <a:chExt cx="5432490" cy="664171"/>
          </a:xfrm>
        </p:grpSpPr>
        <p:pic>
          <p:nvPicPr>
            <p:cNvPr id="137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8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9" name="Text Box 14"/>
            <p:cNvSpPr txBox="1">
              <a:spLocks noChangeArrowheads="1"/>
            </p:cNvSpPr>
            <p:nvPr/>
          </p:nvSpPr>
          <p:spPr bwMode="auto">
            <a:xfrm>
              <a:off x="96284" y="2908897"/>
              <a:ext cx="59503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요한</a:t>
              </a:r>
              <a:r>
                <a:rPr lang="en-US" altLang="ko-KR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서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0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415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사도 요한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성도들에게 사랑의 실천을 권하고 영지주의에 맞서기를 바람</a:t>
              </a:r>
              <a:endParaRPr lang="en-US" altLang="ko-KR" sz="1050" i="1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25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</p:grpSp>
      <p:grpSp>
        <p:nvGrpSpPr>
          <p:cNvPr id="144" name="그룹 143"/>
          <p:cNvGrpSpPr/>
          <p:nvPr/>
        </p:nvGrpSpPr>
        <p:grpSpPr>
          <a:xfrm>
            <a:off x="6365126" y="2555584"/>
            <a:ext cx="5398934" cy="664171"/>
            <a:chOff x="129840" y="2667987"/>
            <a:chExt cx="5398934" cy="664171"/>
          </a:xfrm>
        </p:grpSpPr>
        <p:pic>
          <p:nvPicPr>
            <p:cNvPr id="145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6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 Box 14"/>
            <p:cNvSpPr txBox="1">
              <a:spLocks noChangeArrowheads="1"/>
            </p:cNvSpPr>
            <p:nvPr/>
          </p:nvSpPr>
          <p:spPr bwMode="auto">
            <a:xfrm>
              <a:off x="213526" y="2909368"/>
              <a:ext cx="300082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계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8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577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사도 요한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세상 마지막 때에 하나님 나라가 완성될 것임을 설교하여 박해를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   </a:t>
              </a:r>
              <a:r>
                <a:rPr lang="ko-KR" altLang="en-US" sz="1050" i="1" dirty="0" smtClean="0"/>
                <a:t>받는 성도들에게 믿음의 확신을 갖도록 하기 위함</a:t>
              </a:r>
              <a:endParaRPr lang="en-US" altLang="ko-KR" sz="1050" i="1" dirty="0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27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</p:grpSp>
      <p:grpSp>
        <p:nvGrpSpPr>
          <p:cNvPr id="79" name="그룹 78"/>
          <p:cNvGrpSpPr/>
          <p:nvPr/>
        </p:nvGrpSpPr>
        <p:grpSpPr>
          <a:xfrm>
            <a:off x="100959" y="2321644"/>
            <a:ext cx="656820" cy="530355"/>
            <a:chOff x="146021" y="1267637"/>
            <a:chExt cx="427875" cy="422203"/>
          </a:xfrm>
        </p:grpSpPr>
        <p:pic>
          <p:nvPicPr>
            <p:cNvPr id="80" name="그림 7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81" name="TextBox 80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서신서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42" name="그룹 141"/>
          <p:cNvGrpSpPr/>
          <p:nvPr/>
        </p:nvGrpSpPr>
        <p:grpSpPr>
          <a:xfrm>
            <a:off x="11583178" y="6052346"/>
            <a:ext cx="608829" cy="809463"/>
            <a:chOff x="11143340" y="5804534"/>
            <a:chExt cx="1048660" cy="1057275"/>
          </a:xfrm>
        </p:grpSpPr>
        <p:pic>
          <p:nvPicPr>
            <p:cNvPr id="143" name="그림 14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61284" y="5804534"/>
              <a:ext cx="830716" cy="1057275"/>
            </a:xfrm>
            <a:prstGeom prst="rect">
              <a:avLst/>
            </a:prstGeom>
          </p:spPr>
        </p:pic>
        <p:sp>
          <p:nvSpPr>
            <p:cNvPr id="161" name="TextBox 160"/>
            <p:cNvSpPr txBox="1"/>
            <p:nvPr/>
          </p:nvSpPr>
          <p:spPr>
            <a:xfrm>
              <a:off x="11143340" y="6406645"/>
              <a:ext cx="621787" cy="4020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14</a:t>
              </a:r>
              <a:endParaRPr lang="ko-KR" altLang="en-US" sz="1400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grpSp>
        <p:nvGrpSpPr>
          <p:cNvPr id="162" name="그룹 161"/>
          <p:cNvGrpSpPr/>
          <p:nvPr/>
        </p:nvGrpSpPr>
        <p:grpSpPr>
          <a:xfrm>
            <a:off x="93565" y="3353887"/>
            <a:ext cx="656820" cy="530355"/>
            <a:chOff x="146021" y="1267637"/>
            <a:chExt cx="427875" cy="422203"/>
          </a:xfrm>
        </p:grpSpPr>
        <p:pic>
          <p:nvPicPr>
            <p:cNvPr id="163" name="그림 16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64" name="TextBox 163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서신서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65" name="그룹 164"/>
          <p:cNvGrpSpPr/>
          <p:nvPr/>
        </p:nvGrpSpPr>
        <p:grpSpPr>
          <a:xfrm>
            <a:off x="34311" y="4461394"/>
            <a:ext cx="656820" cy="530355"/>
            <a:chOff x="146021" y="1267637"/>
            <a:chExt cx="427875" cy="422203"/>
          </a:xfrm>
        </p:grpSpPr>
        <p:pic>
          <p:nvPicPr>
            <p:cNvPr id="166" name="그림 16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67" name="TextBox 166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서신서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68" name="그룹 167"/>
          <p:cNvGrpSpPr/>
          <p:nvPr/>
        </p:nvGrpSpPr>
        <p:grpSpPr>
          <a:xfrm>
            <a:off x="25464" y="5580053"/>
            <a:ext cx="656820" cy="530355"/>
            <a:chOff x="146021" y="1267637"/>
            <a:chExt cx="427875" cy="422203"/>
          </a:xfrm>
        </p:grpSpPr>
        <p:pic>
          <p:nvPicPr>
            <p:cNvPr id="169" name="그림 16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70" name="TextBox 169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서신서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73" name="그룹 172"/>
          <p:cNvGrpSpPr/>
          <p:nvPr/>
        </p:nvGrpSpPr>
        <p:grpSpPr>
          <a:xfrm>
            <a:off x="6309682" y="1444355"/>
            <a:ext cx="5432490" cy="664171"/>
            <a:chOff x="96284" y="2667987"/>
            <a:chExt cx="5432490" cy="664171"/>
          </a:xfrm>
        </p:grpSpPr>
        <p:pic>
          <p:nvPicPr>
            <p:cNvPr id="174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5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6" name="Text Box 14"/>
            <p:cNvSpPr txBox="1">
              <a:spLocks noChangeArrowheads="1"/>
            </p:cNvSpPr>
            <p:nvPr/>
          </p:nvSpPr>
          <p:spPr bwMode="auto">
            <a:xfrm>
              <a:off x="96284" y="2908897"/>
              <a:ext cx="59503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요한</a:t>
              </a:r>
              <a:r>
                <a:rPr lang="en-US" altLang="ko-KR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서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7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577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사도 요한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수신자 </a:t>
              </a:r>
              <a:r>
                <a:rPr lang="ko-KR" altLang="en-US" sz="1050" i="1" dirty="0" err="1" smtClean="0"/>
                <a:t>가이오의</a:t>
              </a:r>
              <a:r>
                <a:rPr lang="ko-KR" altLang="en-US" sz="1050" i="1" dirty="0" smtClean="0"/>
                <a:t> 선한 복음적 선행을 칭찬하고 </a:t>
              </a:r>
              <a:r>
                <a:rPr lang="ko-KR" altLang="en-US" sz="1050" i="1" dirty="0" err="1" smtClean="0"/>
                <a:t>디오드레베의</a:t>
              </a:r>
              <a:r>
                <a:rPr lang="ko-KR" altLang="en-US" sz="1050" i="1" dirty="0" smtClean="0"/>
                <a:t> 악행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  </a:t>
              </a:r>
              <a:r>
                <a:rPr lang="ko-KR" altLang="en-US" sz="1050" i="1" dirty="0" smtClean="0"/>
                <a:t>을 지적하여 진리를 위해 애쓰는 순회 교사들을 잘 </a:t>
              </a:r>
              <a:r>
                <a:rPr lang="ko-KR" altLang="en-US" sz="1050" i="1" dirty="0" err="1" smtClean="0"/>
                <a:t>대저하기를</a:t>
              </a:r>
              <a:r>
                <a:rPr lang="ko-KR" altLang="en-US" sz="1050" i="1" dirty="0" smtClean="0"/>
                <a:t> 바람</a:t>
              </a:r>
              <a:endParaRPr lang="en-US" altLang="ko-KR" sz="1050" i="1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26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</p:grpSp>
      <p:grpSp>
        <p:nvGrpSpPr>
          <p:cNvPr id="179" name="그룹 178"/>
          <p:cNvGrpSpPr/>
          <p:nvPr/>
        </p:nvGrpSpPr>
        <p:grpSpPr>
          <a:xfrm>
            <a:off x="6268371" y="1022210"/>
            <a:ext cx="656820" cy="530355"/>
            <a:chOff x="146021" y="1267637"/>
            <a:chExt cx="427875" cy="422203"/>
          </a:xfrm>
        </p:grpSpPr>
        <p:pic>
          <p:nvPicPr>
            <p:cNvPr id="180" name="그림 17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81" name="TextBox 180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서신서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82" name="그룹 181"/>
          <p:cNvGrpSpPr/>
          <p:nvPr/>
        </p:nvGrpSpPr>
        <p:grpSpPr>
          <a:xfrm>
            <a:off x="6289775" y="2118704"/>
            <a:ext cx="656820" cy="530355"/>
            <a:chOff x="146021" y="1267637"/>
            <a:chExt cx="427875" cy="422203"/>
          </a:xfrm>
        </p:grpSpPr>
        <p:pic>
          <p:nvPicPr>
            <p:cNvPr id="183" name="그림 18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84" name="TextBox 183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예언서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sp>
        <p:nvSpPr>
          <p:cNvPr id="117" name="Rectangle 25"/>
          <p:cNvSpPr>
            <a:spLocks noChangeArrowheads="1"/>
          </p:cNvSpPr>
          <p:nvPr/>
        </p:nvSpPr>
        <p:spPr bwMode="auto">
          <a:xfrm>
            <a:off x="1235006" y="2440088"/>
            <a:ext cx="1525352" cy="2030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r>
              <a:rPr lang="ko-KR" altLang="en-US" sz="1050" dirty="0" smtClean="0"/>
              <a:t>바울의 </a:t>
            </a:r>
            <a:r>
              <a:rPr lang="en-US" altLang="ko-KR" sz="1050" dirty="0" smtClean="0"/>
              <a:t>4</a:t>
            </a:r>
            <a:r>
              <a:rPr lang="ko-KR" altLang="en-US" sz="1050" dirty="0" smtClean="0"/>
              <a:t>차 전도여행 중</a:t>
            </a:r>
            <a:endParaRPr lang="ko-KR" altLang="en-US" sz="1050" dirty="0"/>
          </a:p>
        </p:txBody>
      </p:sp>
      <p:pic>
        <p:nvPicPr>
          <p:cNvPr id="118" name="그림 1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8095" y="2424490"/>
            <a:ext cx="259665" cy="259665"/>
          </a:xfrm>
          <a:prstGeom prst="rect">
            <a:avLst/>
          </a:prstGeom>
        </p:spPr>
      </p:pic>
      <p:grpSp>
        <p:nvGrpSpPr>
          <p:cNvPr id="2" name="그룹 1"/>
          <p:cNvGrpSpPr/>
          <p:nvPr/>
        </p:nvGrpSpPr>
        <p:grpSpPr>
          <a:xfrm>
            <a:off x="892245" y="3521000"/>
            <a:ext cx="1884891" cy="261159"/>
            <a:chOff x="875153" y="2358771"/>
            <a:chExt cx="1884891" cy="261159"/>
          </a:xfrm>
        </p:grpSpPr>
        <p:sp>
          <p:nvSpPr>
            <p:cNvPr id="119" name="Rectangle 25"/>
            <p:cNvSpPr>
              <a:spLocks noChangeArrowheads="1"/>
            </p:cNvSpPr>
            <p:nvPr/>
          </p:nvSpPr>
          <p:spPr bwMode="auto">
            <a:xfrm>
              <a:off x="1222063" y="2358771"/>
              <a:ext cx="1537981" cy="22575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smtClean="0"/>
                <a:t>바울의 </a:t>
              </a:r>
              <a:r>
                <a:rPr lang="en-US" altLang="ko-KR" sz="1050" dirty="0" smtClean="0"/>
                <a:t>2</a:t>
              </a:r>
              <a:r>
                <a:rPr lang="ko-KR" altLang="en-US" sz="1050" dirty="0" smtClean="0"/>
                <a:t>차 투옥 즈음</a:t>
              </a:r>
              <a:endParaRPr lang="ko-KR" altLang="en-US" sz="1050" dirty="0"/>
            </a:p>
          </p:txBody>
        </p:sp>
        <p:pic>
          <p:nvPicPr>
            <p:cNvPr id="120" name="그림 119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75153" y="2360265"/>
              <a:ext cx="259665" cy="259665"/>
            </a:xfrm>
            <a:prstGeom prst="rect">
              <a:avLst/>
            </a:prstGeom>
          </p:spPr>
        </p:pic>
      </p:grpSp>
      <p:grpSp>
        <p:nvGrpSpPr>
          <p:cNvPr id="122" name="그룹 121"/>
          <p:cNvGrpSpPr/>
          <p:nvPr/>
        </p:nvGrpSpPr>
        <p:grpSpPr>
          <a:xfrm>
            <a:off x="892245" y="4530032"/>
            <a:ext cx="2158603" cy="261159"/>
            <a:chOff x="875153" y="2358771"/>
            <a:chExt cx="2158603" cy="261159"/>
          </a:xfrm>
        </p:grpSpPr>
        <p:sp>
          <p:nvSpPr>
            <p:cNvPr id="123" name="Rectangle 25"/>
            <p:cNvSpPr>
              <a:spLocks noChangeArrowheads="1"/>
            </p:cNvSpPr>
            <p:nvPr/>
          </p:nvSpPr>
          <p:spPr bwMode="auto">
            <a:xfrm>
              <a:off x="1222063" y="2358771"/>
              <a:ext cx="1811693" cy="22575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smtClean="0"/>
                <a:t>사도 요한 중심의 역사 기간</a:t>
              </a:r>
              <a:endParaRPr lang="ko-KR" altLang="en-US" sz="1050" dirty="0"/>
            </a:p>
          </p:txBody>
        </p:sp>
        <p:pic>
          <p:nvPicPr>
            <p:cNvPr id="125" name="그림 124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75153" y="2360265"/>
              <a:ext cx="259665" cy="259665"/>
            </a:xfrm>
            <a:prstGeom prst="rect">
              <a:avLst/>
            </a:prstGeom>
          </p:spPr>
        </p:pic>
      </p:grpSp>
      <p:grpSp>
        <p:nvGrpSpPr>
          <p:cNvPr id="126" name="그룹 125"/>
          <p:cNvGrpSpPr/>
          <p:nvPr/>
        </p:nvGrpSpPr>
        <p:grpSpPr>
          <a:xfrm>
            <a:off x="891580" y="5684859"/>
            <a:ext cx="2158603" cy="261159"/>
            <a:chOff x="875153" y="2358771"/>
            <a:chExt cx="2158603" cy="261159"/>
          </a:xfrm>
        </p:grpSpPr>
        <p:sp>
          <p:nvSpPr>
            <p:cNvPr id="127" name="Rectangle 25"/>
            <p:cNvSpPr>
              <a:spLocks noChangeArrowheads="1"/>
            </p:cNvSpPr>
            <p:nvPr/>
          </p:nvSpPr>
          <p:spPr bwMode="auto">
            <a:xfrm>
              <a:off x="1222063" y="2358771"/>
              <a:ext cx="1811693" cy="22575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smtClean="0"/>
                <a:t>사도 요한 중심의 역사 기간</a:t>
              </a:r>
              <a:endParaRPr lang="ko-KR" altLang="en-US" sz="1050" dirty="0"/>
            </a:p>
          </p:txBody>
        </p:sp>
        <p:pic>
          <p:nvPicPr>
            <p:cNvPr id="134" name="그림 133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75153" y="2360265"/>
              <a:ext cx="259665" cy="259665"/>
            </a:xfrm>
            <a:prstGeom prst="rect">
              <a:avLst/>
            </a:prstGeom>
          </p:spPr>
        </p:pic>
      </p:grpSp>
      <p:grpSp>
        <p:nvGrpSpPr>
          <p:cNvPr id="157" name="그룹 156"/>
          <p:cNvGrpSpPr/>
          <p:nvPr/>
        </p:nvGrpSpPr>
        <p:grpSpPr>
          <a:xfrm>
            <a:off x="165754" y="1597843"/>
            <a:ext cx="5411185" cy="664171"/>
            <a:chOff x="375165" y="1531390"/>
            <a:chExt cx="5411185" cy="664171"/>
          </a:xfrm>
        </p:grpSpPr>
        <p:pic>
          <p:nvPicPr>
            <p:cNvPr id="158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110" y="1596563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9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165" y="1531390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0" name="Text Box 14"/>
            <p:cNvSpPr txBox="1">
              <a:spLocks noChangeArrowheads="1"/>
            </p:cNvSpPr>
            <p:nvPr/>
          </p:nvSpPr>
          <p:spPr bwMode="auto">
            <a:xfrm>
              <a:off x="476461" y="1831023"/>
              <a:ext cx="415498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벧전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5" name="Text Box 31"/>
            <p:cNvSpPr txBox="1">
              <a:spLocks noChangeArrowheads="1"/>
            </p:cNvSpPr>
            <p:nvPr/>
          </p:nvSpPr>
          <p:spPr bwMode="auto">
            <a:xfrm>
              <a:off x="995275" y="1555841"/>
              <a:ext cx="4791075" cy="577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228600" indent="-228600">
                <a:buAutoNum type="arabicParenR"/>
              </a:pPr>
              <a:r>
                <a:rPr lang="ko-KR" altLang="en-US" sz="1050" i="1" dirty="0" smtClean="0"/>
                <a:t>저자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사도 베드로</a:t>
              </a:r>
              <a:endParaRPr lang="en-US" altLang="ko-KR" sz="1050" i="1" dirty="0" smtClean="0"/>
            </a:p>
            <a:p>
              <a:pPr marL="228600" indent="-228600">
                <a:buAutoNum type="arabicParenR"/>
              </a:pPr>
              <a:r>
                <a:rPr lang="ko-KR" altLang="en-US" sz="1050" i="1" dirty="0" smtClean="0"/>
                <a:t>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박해를 이기고 담대한 믿음과 소망을 갖도록 촉구하기 위함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</p:grpSp>
      <p:sp>
        <p:nvSpPr>
          <p:cNvPr id="186" name="TextBox 185"/>
          <p:cNvSpPr txBox="1"/>
          <p:nvPr/>
        </p:nvSpPr>
        <p:spPr>
          <a:xfrm>
            <a:off x="310337" y="1657807"/>
            <a:ext cx="392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21</a:t>
            </a:r>
            <a:endParaRPr lang="ko-KR" altLang="en-US" sz="12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187" name="그룹 186"/>
          <p:cNvGrpSpPr/>
          <p:nvPr/>
        </p:nvGrpSpPr>
        <p:grpSpPr>
          <a:xfrm>
            <a:off x="117737" y="1225868"/>
            <a:ext cx="656820" cy="530355"/>
            <a:chOff x="146021" y="1267637"/>
            <a:chExt cx="427875" cy="422203"/>
          </a:xfrm>
        </p:grpSpPr>
        <p:pic>
          <p:nvPicPr>
            <p:cNvPr id="188" name="그림 18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89" name="TextBox 188"/>
            <p:cNvSpPr txBox="1"/>
            <p:nvPr/>
          </p:nvSpPr>
          <p:spPr>
            <a:xfrm>
              <a:off x="177916" y="1339111"/>
              <a:ext cx="395980" cy="20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서신서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sp>
        <p:nvSpPr>
          <p:cNvPr id="190" name="Rectangle 25"/>
          <p:cNvSpPr>
            <a:spLocks noChangeArrowheads="1"/>
          </p:cNvSpPr>
          <p:nvPr/>
        </p:nvSpPr>
        <p:spPr bwMode="auto">
          <a:xfrm>
            <a:off x="1251784" y="1344312"/>
            <a:ext cx="1525352" cy="2030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r>
              <a:rPr lang="ko-KR" altLang="en-US" sz="1050" dirty="0" smtClean="0"/>
              <a:t>바울의 </a:t>
            </a:r>
            <a:r>
              <a:rPr lang="en-US" altLang="ko-KR" sz="1050" dirty="0" smtClean="0"/>
              <a:t>4</a:t>
            </a:r>
            <a:r>
              <a:rPr lang="ko-KR" altLang="en-US" sz="1050" dirty="0" smtClean="0"/>
              <a:t>차 전도여행 중</a:t>
            </a:r>
            <a:endParaRPr lang="ko-KR" altLang="en-US" sz="1050" dirty="0"/>
          </a:p>
        </p:txBody>
      </p:sp>
      <p:pic>
        <p:nvPicPr>
          <p:cNvPr id="191" name="그림 19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4873" y="1328714"/>
            <a:ext cx="259665" cy="259665"/>
          </a:xfrm>
          <a:prstGeom prst="rect">
            <a:avLst/>
          </a:prstGeom>
        </p:spPr>
      </p:pic>
      <p:grpSp>
        <p:nvGrpSpPr>
          <p:cNvPr id="154" name="그룹 153"/>
          <p:cNvGrpSpPr/>
          <p:nvPr/>
        </p:nvGrpSpPr>
        <p:grpSpPr>
          <a:xfrm>
            <a:off x="7077991" y="1141195"/>
            <a:ext cx="2158603" cy="261159"/>
            <a:chOff x="875153" y="2358771"/>
            <a:chExt cx="2158603" cy="261159"/>
          </a:xfrm>
        </p:grpSpPr>
        <p:sp>
          <p:nvSpPr>
            <p:cNvPr id="155" name="Rectangle 25"/>
            <p:cNvSpPr>
              <a:spLocks noChangeArrowheads="1"/>
            </p:cNvSpPr>
            <p:nvPr/>
          </p:nvSpPr>
          <p:spPr bwMode="auto">
            <a:xfrm>
              <a:off x="1222063" y="2358771"/>
              <a:ext cx="1811693" cy="22575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smtClean="0"/>
                <a:t>사도 요한 중심의 역사 기간</a:t>
              </a:r>
              <a:endParaRPr lang="ko-KR" altLang="en-US" sz="1050" dirty="0"/>
            </a:p>
          </p:txBody>
        </p:sp>
        <p:pic>
          <p:nvPicPr>
            <p:cNvPr id="156" name="그림 155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75153" y="2360265"/>
              <a:ext cx="259665" cy="259665"/>
            </a:xfrm>
            <a:prstGeom prst="rect">
              <a:avLst/>
            </a:prstGeom>
          </p:spPr>
        </p:pic>
      </p:grpSp>
      <p:grpSp>
        <p:nvGrpSpPr>
          <p:cNvPr id="171" name="그룹 170"/>
          <p:cNvGrpSpPr/>
          <p:nvPr/>
        </p:nvGrpSpPr>
        <p:grpSpPr>
          <a:xfrm>
            <a:off x="7077991" y="2266294"/>
            <a:ext cx="2158603" cy="261159"/>
            <a:chOff x="875153" y="2358771"/>
            <a:chExt cx="2158603" cy="261159"/>
          </a:xfrm>
        </p:grpSpPr>
        <p:sp>
          <p:nvSpPr>
            <p:cNvPr id="172" name="Rectangle 25"/>
            <p:cNvSpPr>
              <a:spLocks noChangeArrowheads="1"/>
            </p:cNvSpPr>
            <p:nvPr/>
          </p:nvSpPr>
          <p:spPr bwMode="auto">
            <a:xfrm>
              <a:off x="1222063" y="2358771"/>
              <a:ext cx="1811693" cy="22575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smtClean="0"/>
                <a:t>사도 요한 중심의 역사 기간</a:t>
              </a:r>
              <a:endParaRPr lang="ko-KR" altLang="en-US" sz="1050" dirty="0"/>
            </a:p>
          </p:txBody>
        </p:sp>
        <p:pic>
          <p:nvPicPr>
            <p:cNvPr id="192" name="그림 191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75153" y="2360265"/>
              <a:ext cx="259665" cy="2596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2988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453" y="436227"/>
            <a:ext cx="8019875" cy="47131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8328" y="851458"/>
            <a:ext cx="7574509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400" dirty="0" smtClean="0"/>
              <a:t>            참고자료</a:t>
            </a:r>
            <a:endParaRPr lang="en-US" altLang="ko-KR" sz="4400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marL="342900" indent="-342900">
              <a:buAutoNum type="arabicPeriod"/>
            </a:pPr>
            <a:r>
              <a:rPr lang="en-US" altLang="ko-KR" dirty="0" smtClean="0"/>
              <a:t>“</a:t>
            </a:r>
            <a:r>
              <a:rPr lang="ko-KR" altLang="en-US" dirty="0" smtClean="0"/>
              <a:t>어</a:t>
            </a:r>
            <a:r>
              <a:rPr lang="en-US" altLang="ko-KR" dirty="0" smtClean="0"/>
              <a:t>? </a:t>
            </a:r>
            <a:r>
              <a:rPr lang="ko-KR" altLang="en-US" dirty="0" smtClean="0"/>
              <a:t>성경이 읽어지네</a:t>
            </a:r>
            <a:r>
              <a:rPr lang="en-US" altLang="ko-KR" dirty="0" smtClean="0"/>
              <a:t>”</a:t>
            </a:r>
            <a:r>
              <a:rPr lang="en-US" altLang="ko-KR" dirty="0"/>
              <a:t>,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어</a:t>
            </a:r>
            <a:r>
              <a:rPr lang="en-US" altLang="ko-KR" dirty="0" smtClean="0"/>
              <a:t>? </a:t>
            </a:r>
            <a:r>
              <a:rPr lang="ko-KR" altLang="en-US" dirty="0" smtClean="0"/>
              <a:t>성경이 읽어지네 인도자 지침서</a:t>
            </a:r>
            <a:r>
              <a:rPr lang="en-US" altLang="ko-KR" dirty="0" smtClean="0"/>
              <a:t>” (</a:t>
            </a:r>
            <a:r>
              <a:rPr lang="ko-KR" altLang="en-US" dirty="0" err="1" smtClean="0"/>
              <a:t>이애실</a:t>
            </a:r>
            <a:r>
              <a:rPr lang="ko-KR" altLang="en-US" dirty="0" smtClean="0"/>
              <a:t> 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생명의 </a:t>
            </a:r>
            <a:r>
              <a:rPr lang="ko-KR" altLang="en-US" dirty="0" err="1" smtClean="0"/>
              <a:t>말씀사</a:t>
            </a:r>
            <a:r>
              <a:rPr lang="ko-KR" altLang="en-US" dirty="0" smtClean="0"/>
              <a:t> 간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 </a:t>
            </a:r>
            <a:br>
              <a:rPr lang="en-US" altLang="ko-KR" dirty="0" smtClean="0"/>
            </a:br>
            <a:r>
              <a:rPr lang="en-US" altLang="ko-KR" dirty="0" smtClean="0"/>
              <a:t>2. </a:t>
            </a:r>
            <a:r>
              <a:rPr lang="ko-KR" altLang="en-US" dirty="0" err="1" smtClean="0"/>
              <a:t>톰슨</a:t>
            </a:r>
            <a:r>
              <a:rPr lang="ko-KR" altLang="en-US" dirty="0" smtClean="0"/>
              <a:t> </a:t>
            </a:r>
            <a:r>
              <a:rPr lang="en-US" altLang="ko-KR" dirty="0" err="1" smtClean="0"/>
              <a:t>ll</a:t>
            </a:r>
            <a:r>
              <a:rPr lang="en-US" altLang="ko-KR" dirty="0" smtClean="0"/>
              <a:t> </a:t>
            </a:r>
            <a:r>
              <a:rPr lang="ko-KR" altLang="en-US" dirty="0" smtClean="0"/>
              <a:t>성경주석 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기독지혜사</a:t>
            </a:r>
            <a:r>
              <a:rPr lang="ko-KR" altLang="en-US" dirty="0" smtClean="0"/>
              <a:t> 간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7090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494581" y="711941"/>
            <a:ext cx="10293081" cy="6118183"/>
            <a:chOff x="494581" y="416666"/>
            <a:chExt cx="10293081" cy="6118183"/>
          </a:xfrm>
        </p:grpSpPr>
        <p:sp>
          <p:nvSpPr>
            <p:cNvPr id="8" name="직사각형 7"/>
            <p:cNvSpPr/>
            <p:nvPr/>
          </p:nvSpPr>
          <p:spPr>
            <a:xfrm>
              <a:off x="678133" y="659602"/>
              <a:ext cx="2687367" cy="27257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100000">
                  <a:schemeClr val="accent2"/>
                </a:gs>
                <a:gs pos="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   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1. 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성경이란 무엇인가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?</a:t>
              </a:r>
              <a:endParaRPr lang="ko-KR" altLang="en-US" sz="1600" dirty="0">
                <a:solidFill>
                  <a:schemeClr val="tx1"/>
                </a:solidFill>
                <a:latin typeface="휴먼엑스포" panose="02030504000101010101" pitchFamily="18" charset="-127"/>
                <a:ea typeface="휴먼엑스포" panose="02030504000101010101" pitchFamily="18" charset="-127"/>
              </a:endParaRPr>
            </a:p>
          </p:txBody>
        </p:sp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581" y="416666"/>
              <a:ext cx="485071" cy="624734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975360" y="1341120"/>
              <a:ext cx="9812302" cy="51937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050" b="1" dirty="0" smtClean="0"/>
                <a:t>2. </a:t>
              </a:r>
              <a:r>
                <a:rPr lang="ko-KR" altLang="en-US" sz="1050" b="1" dirty="0" smtClean="0"/>
                <a:t>성경에 대하여</a:t>
              </a:r>
              <a:r>
                <a:rPr lang="en-US" altLang="ko-KR" sz="1050" b="1" dirty="0" smtClean="0"/>
                <a:t>……. 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1)  </a:t>
              </a:r>
              <a:r>
                <a:rPr lang="ko-KR" altLang="en-US" sz="1050" b="1" dirty="0" smtClean="0"/>
                <a:t>성경의 구성</a:t>
              </a:r>
              <a:r>
                <a:rPr lang="en-US" altLang="ko-KR" sz="1050" b="1" dirty="0" smtClean="0"/>
                <a:t>: </a:t>
              </a:r>
              <a:r>
                <a:rPr lang="ko-KR" altLang="en-US" sz="1050" b="1" dirty="0" smtClean="0"/>
                <a:t>구약 </a:t>
              </a:r>
              <a:r>
                <a:rPr lang="en-US" altLang="ko-KR" sz="1050" b="1" dirty="0" smtClean="0"/>
                <a:t>39</a:t>
              </a:r>
              <a:r>
                <a:rPr lang="ko-KR" altLang="en-US" sz="1050" b="1" dirty="0" smtClean="0"/>
                <a:t>권과 신약 </a:t>
              </a:r>
              <a:r>
                <a:rPr lang="en-US" altLang="ko-KR" sz="1050" b="1" dirty="0" smtClean="0"/>
                <a:t>27</a:t>
              </a:r>
              <a:r>
                <a:rPr lang="ko-KR" altLang="en-US" sz="1050" b="1" dirty="0" smtClean="0"/>
                <a:t>권으로 구성</a:t>
              </a:r>
              <a:endParaRPr lang="en-US" altLang="ko-KR" sz="1050" b="1" dirty="0" smtClean="0"/>
            </a:p>
            <a:p>
              <a:pPr>
                <a:lnSpc>
                  <a:spcPct val="150000"/>
                </a:lnSpc>
              </a:pPr>
              <a:r>
                <a:rPr lang="en-US" altLang="ko-KR" sz="1050" b="1" dirty="0"/>
                <a:t> </a:t>
              </a:r>
              <a:r>
                <a:rPr lang="en-US" altLang="ko-KR" sz="1050" b="1" dirty="0" smtClean="0"/>
                <a:t> 2) </a:t>
              </a:r>
              <a:r>
                <a:rPr lang="ko-KR" altLang="en-US" sz="1050" b="1" dirty="0" smtClean="0"/>
                <a:t>성경의 저자</a:t>
              </a:r>
              <a:r>
                <a:rPr lang="en-US" altLang="ko-KR" sz="1050" b="1" dirty="0" smtClean="0"/>
                <a:t>: </a:t>
              </a:r>
              <a:r>
                <a:rPr lang="ko-KR" altLang="en-US" sz="1050" b="1" dirty="0" smtClean="0"/>
                <a:t>성령 하나님께서 사람들을 감동케 하여서 신</a:t>
              </a:r>
              <a:r>
                <a:rPr lang="en-US" altLang="ko-KR" sz="1050" b="1" dirty="0" smtClean="0"/>
                <a:t>,</a:t>
              </a:r>
              <a:r>
                <a:rPr lang="ko-KR" altLang="en-US" sz="1050" b="1" dirty="0" smtClean="0"/>
                <a:t>구약 </a:t>
              </a:r>
              <a:r>
                <a:rPr lang="en-US" altLang="ko-KR" sz="1050" b="1" dirty="0" smtClean="0"/>
                <a:t>66</a:t>
              </a:r>
              <a:r>
                <a:rPr lang="ko-KR" altLang="en-US" sz="1050" b="1" dirty="0" smtClean="0"/>
                <a:t>권을 쓰셨다</a:t>
              </a:r>
              <a:r>
                <a:rPr lang="en-US" altLang="ko-KR" sz="1050" b="1" dirty="0" smtClean="0"/>
                <a:t>.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50" b="1" dirty="0"/>
                <a:t> </a:t>
              </a:r>
              <a:r>
                <a:rPr lang="en-US" altLang="ko-KR" sz="1050" b="1" dirty="0" smtClean="0"/>
                <a:t>  (</a:t>
              </a:r>
              <a:r>
                <a:rPr lang="en-US" altLang="ko-KR" sz="1050" b="1" dirty="0"/>
                <a:t>1) </a:t>
              </a:r>
              <a:r>
                <a:rPr lang="ko-KR" altLang="en-US" sz="1050" b="1" dirty="0" err="1"/>
                <a:t>신구약을</a:t>
              </a:r>
              <a:r>
                <a:rPr lang="ko-KR" altLang="en-US" sz="1050" b="1" dirty="0"/>
                <a:t> 기록한 사람들의 수는 약 </a:t>
              </a:r>
              <a:r>
                <a:rPr lang="en-US" altLang="ko-KR" sz="1050" b="1" dirty="0"/>
                <a:t>40</a:t>
              </a:r>
              <a:r>
                <a:rPr lang="ko-KR" altLang="en-US" sz="1050" b="1" dirty="0" smtClean="0"/>
                <a:t>여명이며</a:t>
              </a:r>
              <a:r>
                <a:rPr lang="en-US" altLang="ko-KR" sz="1050" b="1" smtClean="0"/>
                <a:t>,</a:t>
              </a:r>
              <a:r>
                <a:rPr lang="ko-KR" altLang="en-US" sz="1050" b="1" smtClean="0"/>
                <a:t> </a:t>
              </a:r>
              <a:r>
                <a:rPr lang="ko-KR" altLang="en-US" sz="1050" b="1" dirty="0"/>
                <a:t>약 </a:t>
              </a:r>
              <a:r>
                <a:rPr lang="en-US" altLang="ko-KR" sz="1050" b="1" dirty="0"/>
                <a:t>1,600</a:t>
              </a:r>
              <a:r>
                <a:rPr lang="ko-KR" altLang="en-US" sz="1050" b="1" dirty="0"/>
                <a:t>년 동안</a:t>
              </a:r>
              <a:r>
                <a:rPr lang="en-US" altLang="ko-KR" sz="1050" b="1" dirty="0"/>
                <a:t> </a:t>
              </a:r>
              <a:r>
                <a:rPr lang="ko-KR" altLang="en-US" sz="1050" b="1" dirty="0"/>
                <a:t>기록하였다</a:t>
              </a:r>
              <a:r>
                <a:rPr lang="en-US" altLang="ko-KR" sz="1050" b="1" dirty="0" smtClean="0"/>
                <a:t>.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(2) </a:t>
              </a:r>
              <a:r>
                <a:rPr lang="ko-KR" altLang="en-US" sz="1050" b="1" dirty="0" smtClean="0"/>
                <a:t>기나긴 시간 동안 수많은 사람들이 성경의 각 권을 기록하였으나 주제는 단 하나이다</a:t>
              </a:r>
              <a:r>
                <a:rPr lang="en-US" altLang="ko-KR" sz="1050" b="1" dirty="0" smtClean="0"/>
                <a:t>.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  (</a:t>
              </a:r>
              <a:r>
                <a:rPr lang="ko-KR" altLang="en-US" sz="1050" b="1" dirty="0" smtClean="0"/>
                <a:t>왜냐하면 성경의 원래 저자는 성령 하나님이시므로</a:t>
              </a:r>
              <a:r>
                <a:rPr lang="en-US" altLang="ko-KR" sz="1050" b="1" dirty="0" smtClean="0"/>
                <a:t>…)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   </a:t>
              </a:r>
              <a:r>
                <a:rPr lang="en-US" altLang="ko-KR" sz="1050" b="1" dirty="0" smtClean="0">
                  <a:sym typeface="Wingdings" panose="05000000000000000000" pitchFamily="2" charset="2"/>
                </a:rPr>
                <a:t> </a:t>
              </a:r>
              <a:r>
                <a:rPr lang="en-US" altLang="ko-KR" sz="1100" b="1" u="sng" dirty="0" smtClean="0">
                  <a:sym typeface="Wingdings" panose="05000000000000000000" pitchFamily="2" charset="2"/>
                </a:rPr>
                <a:t>“</a:t>
              </a:r>
              <a:r>
                <a:rPr lang="ko-KR" altLang="en-US" sz="1100" b="1" u="sng" dirty="0" smtClean="0">
                  <a:sym typeface="Wingdings" panose="05000000000000000000" pitchFamily="2" charset="2"/>
                </a:rPr>
                <a:t>하나님께서 친히 죄인들을 구원하여 하나님 백성을 삼아 영원한 하나님의 나라를 세우신다</a:t>
              </a:r>
              <a:r>
                <a:rPr lang="en-US" altLang="ko-KR" sz="1100" b="1" u="sng" dirty="0" smtClean="0">
                  <a:sym typeface="Wingdings" panose="05000000000000000000" pitchFamily="2" charset="2"/>
                </a:rPr>
                <a:t>.”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50" b="1" dirty="0" smtClean="0"/>
                <a:t>  3) </a:t>
              </a:r>
              <a:r>
                <a:rPr lang="ko-KR" altLang="en-US" sz="1050" b="1" dirty="0" smtClean="0"/>
                <a:t>구약성경 </a:t>
              </a:r>
              <a:r>
                <a:rPr lang="en-US" altLang="ko-KR" sz="1050" b="1" dirty="0" smtClean="0"/>
                <a:t>– 39</a:t>
              </a:r>
              <a:r>
                <a:rPr lang="ko-KR" altLang="en-US" sz="1050" b="1" dirty="0" smtClean="0"/>
                <a:t>권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(1) </a:t>
              </a:r>
              <a:r>
                <a:rPr lang="ko-KR" altLang="en-US" sz="1050" b="1" dirty="0" smtClean="0"/>
                <a:t>구약 </a:t>
              </a:r>
              <a:r>
                <a:rPr lang="en-US" altLang="ko-KR" sz="1050" b="1" dirty="0" smtClean="0"/>
                <a:t>39</a:t>
              </a:r>
              <a:r>
                <a:rPr lang="ko-KR" altLang="en-US" sz="1050" b="1" dirty="0" smtClean="0"/>
                <a:t>권의 장르</a:t>
              </a:r>
              <a:r>
                <a:rPr lang="en-US" altLang="ko-KR" sz="1050" b="1" dirty="0" smtClean="0"/>
                <a:t>: </a:t>
              </a:r>
              <a:r>
                <a:rPr lang="ko-KR" altLang="en-US" sz="1050" b="1" dirty="0" smtClean="0"/>
                <a:t>역사서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시가서</a:t>
              </a:r>
              <a:r>
                <a:rPr lang="en-US" altLang="ko-KR" sz="1050" b="1" dirty="0" smtClean="0"/>
                <a:t>(</a:t>
              </a:r>
              <a:r>
                <a:rPr lang="ko-KR" altLang="en-US" sz="1050" b="1" dirty="0" smtClean="0"/>
                <a:t>시와 지혜문학서</a:t>
              </a:r>
              <a:r>
                <a:rPr lang="en-US" altLang="ko-KR" sz="1050" b="1" dirty="0" smtClean="0"/>
                <a:t>), </a:t>
              </a:r>
              <a:r>
                <a:rPr lang="ko-KR" altLang="en-US" sz="1050" b="1" dirty="0" smtClean="0"/>
                <a:t>예언서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- </a:t>
              </a:r>
              <a:r>
                <a:rPr lang="ko-KR" altLang="en-US" sz="1050" b="1" dirty="0" smtClean="0"/>
                <a:t>역사서</a:t>
              </a:r>
              <a:r>
                <a:rPr lang="en-US" altLang="ko-KR" sz="1050" b="1" dirty="0" smtClean="0"/>
                <a:t>(17</a:t>
              </a:r>
              <a:r>
                <a:rPr lang="ko-KR" altLang="en-US" sz="1050" b="1" dirty="0" smtClean="0"/>
                <a:t>권</a:t>
              </a:r>
              <a:r>
                <a:rPr lang="en-US" altLang="ko-KR" sz="1050" b="1" dirty="0" smtClean="0"/>
                <a:t>): </a:t>
              </a:r>
              <a:r>
                <a:rPr lang="ko-KR" altLang="en-US" sz="1050" b="1" dirty="0" smtClean="0"/>
                <a:t>모세</a:t>
              </a:r>
              <a:r>
                <a:rPr lang="en-US" altLang="ko-KR" sz="1050" b="1" dirty="0" smtClean="0"/>
                <a:t>5</a:t>
              </a:r>
              <a:r>
                <a:rPr lang="ko-KR" altLang="en-US" sz="1050" b="1" dirty="0" smtClean="0"/>
                <a:t>경</a:t>
              </a:r>
              <a:r>
                <a:rPr lang="en-US" altLang="ko-KR" sz="1050" b="1" dirty="0" smtClean="0"/>
                <a:t>(</a:t>
              </a:r>
              <a:r>
                <a:rPr lang="ko-KR" altLang="en-US" sz="1050" b="1" dirty="0" smtClean="0"/>
                <a:t>창세기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출애굽기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레위기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민수기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신명기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여호수아</a:t>
              </a:r>
              <a:r>
                <a:rPr lang="en-US" altLang="ko-KR" sz="1050" b="1" dirty="0" smtClean="0"/>
                <a:t>), </a:t>
              </a:r>
              <a:r>
                <a:rPr lang="ko-KR" altLang="en-US" sz="1050" b="1" dirty="0" smtClean="0"/>
                <a:t>사사기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룻기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사무엘상하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열왕기상하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역대기상하 </a:t>
              </a:r>
              <a:r>
                <a:rPr lang="ko-KR" altLang="en-US" sz="1050" b="1" dirty="0" err="1" smtClean="0"/>
                <a:t>에스라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느헤미야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에스더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- </a:t>
              </a:r>
              <a:r>
                <a:rPr lang="ko-KR" altLang="en-US" sz="1050" b="1" dirty="0" smtClean="0"/>
                <a:t>시가서</a:t>
              </a:r>
              <a:r>
                <a:rPr lang="en-US" altLang="ko-KR" sz="1050" b="1" dirty="0" smtClean="0"/>
                <a:t>(5</a:t>
              </a:r>
              <a:r>
                <a:rPr lang="ko-KR" altLang="en-US" sz="1050" b="1" dirty="0" smtClean="0"/>
                <a:t>권</a:t>
              </a:r>
              <a:r>
                <a:rPr lang="en-US" altLang="ko-KR" sz="1050" b="1" dirty="0" smtClean="0"/>
                <a:t>): </a:t>
              </a:r>
              <a:r>
                <a:rPr lang="ko-KR" altLang="en-US" sz="1050" b="1" dirty="0" smtClean="0"/>
                <a:t>욥기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시편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잠언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전도서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아가</a:t>
              </a:r>
              <a:r>
                <a:rPr lang="en-US" altLang="ko-KR" sz="1050" b="1" dirty="0" smtClean="0"/>
                <a:t>      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- </a:t>
              </a:r>
              <a:r>
                <a:rPr lang="ko-KR" altLang="en-US" sz="1050" b="1" dirty="0" smtClean="0"/>
                <a:t>예언서</a:t>
              </a:r>
              <a:r>
                <a:rPr lang="en-US" altLang="ko-KR" sz="1050" b="1" dirty="0" smtClean="0"/>
                <a:t>(17</a:t>
              </a:r>
              <a:r>
                <a:rPr lang="ko-KR" altLang="en-US" sz="1050" b="1" dirty="0" smtClean="0"/>
                <a:t>권</a:t>
              </a:r>
              <a:r>
                <a:rPr lang="en-US" altLang="ko-KR" sz="1050" b="1" dirty="0" smtClean="0"/>
                <a:t>): </a:t>
              </a:r>
              <a:r>
                <a:rPr lang="ko-KR" altLang="en-US" sz="1050" b="1" dirty="0" smtClean="0"/>
                <a:t>이사야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예레미야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예레미야</a:t>
              </a:r>
              <a:r>
                <a:rPr lang="ko-KR" altLang="en-US" sz="1050" b="1" dirty="0" smtClean="0"/>
                <a:t> 애가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에스겔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다니엘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호세아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요엘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아모스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오바댜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요나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미가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나훔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하박국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스바냐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학개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스가랴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말라기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(2) </a:t>
              </a:r>
              <a:r>
                <a:rPr lang="ko-KR" altLang="en-US" sz="1050" b="1" dirty="0" smtClean="0"/>
                <a:t>기본적인 구약성경 읽기</a:t>
              </a:r>
              <a:r>
                <a:rPr lang="en-US" altLang="ko-KR" sz="1050" b="1" dirty="0" smtClean="0"/>
                <a:t>: </a:t>
              </a:r>
              <a:r>
                <a:rPr lang="ko-KR" altLang="en-US" sz="1050" b="1" dirty="0" smtClean="0"/>
                <a:t>역사서를 바탕으로 이스라엘 왕국에서 활동한 선지자들이 기록된 예언서를 끼어서 읽어야 함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                                  </a:t>
              </a:r>
              <a:r>
                <a:rPr lang="ko-KR" altLang="en-US" sz="1050" b="1" dirty="0" smtClean="0"/>
                <a:t>시가서는 역사서를 참조하여 읽어야 함</a:t>
              </a:r>
              <a:endParaRPr lang="en-US" altLang="ko-KR" sz="1050" b="1" dirty="0" smtClean="0"/>
            </a:p>
            <a:p>
              <a:pPr>
                <a:lnSpc>
                  <a:spcPct val="150000"/>
                </a:lnSpc>
              </a:pPr>
              <a:r>
                <a:rPr lang="en-US" altLang="ko-KR" sz="1050" b="1" dirty="0"/>
                <a:t> </a:t>
              </a:r>
              <a:r>
                <a:rPr lang="en-US" altLang="ko-KR" sz="1050" b="1" dirty="0" smtClean="0"/>
                <a:t> 4) </a:t>
              </a:r>
              <a:r>
                <a:rPr lang="ko-KR" altLang="en-US" sz="1050" b="1" dirty="0" smtClean="0"/>
                <a:t>신약성경 </a:t>
              </a:r>
              <a:r>
                <a:rPr lang="en-US" altLang="ko-KR" sz="1050" b="1" dirty="0" smtClean="0"/>
                <a:t>– 27</a:t>
              </a:r>
              <a:r>
                <a:rPr lang="ko-KR" altLang="en-US" sz="1050" b="1" dirty="0" smtClean="0"/>
                <a:t>권</a:t>
              </a:r>
              <a:endParaRPr lang="en-US" altLang="ko-KR" sz="1050" b="1" dirty="0" smtClean="0"/>
            </a:p>
            <a:p>
              <a:pPr>
                <a:lnSpc>
                  <a:spcPct val="150000"/>
                </a:lnSpc>
              </a:pPr>
              <a:r>
                <a:rPr lang="en-US" altLang="ko-KR" sz="1050" b="1" dirty="0"/>
                <a:t> </a:t>
              </a:r>
              <a:r>
                <a:rPr lang="en-US" altLang="ko-KR" sz="1050" b="1" dirty="0" smtClean="0"/>
                <a:t>  (1) </a:t>
              </a:r>
              <a:r>
                <a:rPr lang="ko-KR" altLang="en-US" sz="1050" b="1" dirty="0" smtClean="0"/>
                <a:t>신약성경의 구성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- 4</a:t>
              </a:r>
              <a:r>
                <a:rPr lang="ko-KR" altLang="en-US" sz="1050" b="1" dirty="0" smtClean="0"/>
                <a:t>복음서</a:t>
              </a:r>
              <a:r>
                <a:rPr lang="en-US" altLang="ko-KR" sz="1050" b="1" dirty="0" smtClean="0"/>
                <a:t>: </a:t>
              </a:r>
              <a:r>
                <a:rPr lang="ko-KR" altLang="en-US" sz="1050" b="1" dirty="0" smtClean="0"/>
                <a:t>마태복음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마가복음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누가복음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요한복음 </a:t>
              </a:r>
              <a:r>
                <a:rPr lang="en-US" altLang="ko-KR" sz="1050" b="1" dirty="0" smtClean="0"/>
                <a:t>– </a:t>
              </a:r>
              <a:r>
                <a:rPr lang="ko-KR" altLang="en-US" sz="1050" b="1" dirty="0" smtClean="0"/>
                <a:t>예수 그리스도의 사역과 삶을 기록함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- </a:t>
              </a:r>
              <a:r>
                <a:rPr lang="ko-KR" altLang="en-US" sz="1050" b="1" dirty="0" smtClean="0"/>
                <a:t>역사서</a:t>
              </a:r>
              <a:r>
                <a:rPr lang="en-US" altLang="ko-KR" sz="1050" b="1" dirty="0" smtClean="0"/>
                <a:t>: </a:t>
              </a:r>
              <a:r>
                <a:rPr lang="ko-KR" altLang="en-US" sz="1050" b="1" dirty="0" smtClean="0"/>
                <a:t>사도행전 </a:t>
              </a:r>
              <a:r>
                <a:rPr lang="en-US" altLang="ko-KR" sz="1050" b="1" dirty="0" smtClean="0"/>
                <a:t>– </a:t>
              </a:r>
              <a:r>
                <a:rPr lang="ko-KR" altLang="en-US" sz="1050" b="1" dirty="0" smtClean="0"/>
                <a:t>복음이 사도들로 인해 세계 각처로 전파됨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- </a:t>
              </a:r>
              <a:r>
                <a:rPr lang="ko-KR" altLang="en-US" sz="1050" b="1" dirty="0" smtClean="0"/>
                <a:t>서신서</a:t>
              </a:r>
              <a:r>
                <a:rPr lang="en-US" altLang="ko-KR" sz="1050" b="1" dirty="0" smtClean="0"/>
                <a:t>:  </a:t>
              </a:r>
              <a:r>
                <a:rPr lang="ko-KR" altLang="en-US" sz="1050" b="1" dirty="0" smtClean="0"/>
                <a:t>바울이 쓴 편지들</a:t>
              </a:r>
              <a:r>
                <a:rPr lang="en-US" altLang="ko-KR" sz="1050" b="1" dirty="0" smtClean="0"/>
                <a:t>(</a:t>
              </a:r>
              <a:r>
                <a:rPr lang="ko-KR" altLang="en-US" sz="1050" b="1" dirty="0" smtClean="0"/>
                <a:t>로마서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갈라디아서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고린도전후서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데살로니가전후서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빌립보서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에베소서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골로새서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빌레몬서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디모데전후서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디도서</a:t>
              </a:r>
              <a:r>
                <a:rPr lang="en-US" altLang="ko-KR" sz="1050" b="1" dirty="0" smtClean="0"/>
                <a:t>)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50" b="1" dirty="0"/>
                <a:t> </a:t>
              </a:r>
              <a:r>
                <a:rPr lang="en-US" altLang="ko-KR" sz="1050" b="1" dirty="0" smtClean="0"/>
                <a:t>                   </a:t>
              </a:r>
              <a:r>
                <a:rPr lang="ko-KR" altLang="en-US" sz="1050" b="1" dirty="0" err="1" smtClean="0"/>
                <a:t>야고보서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유다서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err="1" smtClean="0"/>
                <a:t>베드로전후서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히브리서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요한</a:t>
              </a:r>
              <a:r>
                <a:rPr lang="en-US" altLang="ko-KR" sz="1050" b="1" dirty="0" smtClean="0"/>
                <a:t>1,2,3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- </a:t>
              </a:r>
              <a:r>
                <a:rPr lang="ko-KR" altLang="en-US" sz="1050" b="1" dirty="0" smtClean="0"/>
                <a:t>예언서</a:t>
              </a:r>
              <a:r>
                <a:rPr lang="en-US" altLang="ko-KR" sz="1050" b="1" dirty="0" smtClean="0"/>
                <a:t>: </a:t>
              </a:r>
              <a:r>
                <a:rPr lang="ko-KR" altLang="en-US" sz="1050" b="1" dirty="0" smtClean="0"/>
                <a:t>요한계시록</a:t>
              </a:r>
              <a:endParaRPr lang="ko-KR" altLang="en-US" sz="1050" b="1" dirty="0"/>
            </a:p>
          </p:txBody>
        </p:sp>
      </p:grpSp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116" y="3024151"/>
            <a:ext cx="823390" cy="592840"/>
          </a:xfrm>
          <a:prstGeom prst="rect">
            <a:avLst/>
          </a:prstGeom>
        </p:spPr>
      </p:pic>
      <p:sp>
        <p:nvSpPr>
          <p:cNvPr id="18" name="설명선 1(강조선) 17"/>
          <p:cNvSpPr/>
          <p:nvPr/>
        </p:nvSpPr>
        <p:spPr>
          <a:xfrm>
            <a:off x="5629275" y="1313416"/>
            <a:ext cx="1914525" cy="474345"/>
          </a:xfrm>
          <a:prstGeom prst="accentCallout1">
            <a:avLst>
              <a:gd name="adj1" fmla="val 26157"/>
              <a:gd name="adj2" fmla="val -1307"/>
              <a:gd name="adj3" fmla="val 154316"/>
              <a:gd name="adj4" fmla="val -7562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dirty="0" smtClean="0">
                <a:solidFill>
                  <a:schemeClr val="tx1"/>
                </a:solidFill>
              </a:rPr>
              <a:t>구약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옛 언약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혹은 옛 약속</a:t>
            </a:r>
            <a:r>
              <a:rPr lang="en-US" altLang="ko-KR" sz="1000" b="1" dirty="0" smtClean="0">
                <a:solidFill>
                  <a:schemeClr val="tx1"/>
                </a:solidFill>
              </a:rPr>
              <a:t/>
            </a:r>
            <a:br>
              <a:rPr lang="en-US" altLang="ko-KR" sz="1000" b="1" dirty="0" smtClean="0">
                <a:solidFill>
                  <a:schemeClr val="tx1"/>
                </a:solidFill>
              </a:rPr>
            </a:br>
            <a:r>
              <a:rPr lang="ko-KR" altLang="en-US" sz="1000" b="1" dirty="0" smtClean="0">
                <a:solidFill>
                  <a:schemeClr val="tx1"/>
                </a:solidFill>
              </a:rPr>
              <a:t>신약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새 언약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새로운 약속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grpSp>
        <p:nvGrpSpPr>
          <p:cNvPr id="10" name="그룹 9"/>
          <p:cNvGrpSpPr/>
          <p:nvPr/>
        </p:nvGrpSpPr>
        <p:grpSpPr>
          <a:xfrm>
            <a:off x="-991" y="28375"/>
            <a:ext cx="12116791" cy="574712"/>
            <a:chOff x="-991" y="28375"/>
            <a:chExt cx="12116791" cy="574712"/>
          </a:xfrm>
        </p:grpSpPr>
        <p:sp>
          <p:nvSpPr>
            <p:cNvPr id="4" name="직사각형 3"/>
            <p:cNvSpPr/>
            <p:nvPr/>
          </p:nvSpPr>
          <p:spPr>
            <a:xfrm>
              <a:off x="3220474" y="109132"/>
              <a:ext cx="889532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200" b="1" dirty="0"/>
                <a:t>모든 성경</a:t>
              </a:r>
              <a:r>
                <a:rPr lang="ko-KR" altLang="en-US" sz="1050" dirty="0"/>
                <a:t>은 </a:t>
              </a:r>
              <a:r>
                <a:rPr lang="ko-KR" altLang="en-US" sz="1200" b="1" dirty="0"/>
                <a:t>하나님의 감동</a:t>
              </a:r>
              <a:r>
                <a:rPr lang="ko-KR" altLang="en-US" sz="1050" dirty="0"/>
                <a:t>으로 된 것으로 </a:t>
              </a:r>
              <a:r>
                <a:rPr lang="ko-KR" altLang="en-US" sz="1200" b="1" dirty="0" smtClean="0"/>
                <a:t>교훈</a:t>
              </a:r>
              <a:r>
                <a:rPr lang="ko-KR" altLang="en-US" sz="1050" dirty="0" smtClean="0"/>
                <a:t>과 </a:t>
              </a:r>
              <a:r>
                <a:rPr lang="ko-KR" altLang="en-US" sz="1200" b="1" dirty="0"/>
                <a:t>책망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바르게 함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의</a:t>
              </a:r>
              <a:r>
                <a:rPr lang="ko-KR" altLang="en-US" sz="1050" dirty="0"/>
                <a:t>로 </a:t>
              </a:r>
              <a:r>
                <a:rPr lang="ko-KR" altLang="en-US" sz="1050" i="1" u="sng" dirty="0"/>
                <a:t>교육하기에 </a:t>
              </a:r>
              <a:r>
                <a:rPr lang="ko-KR" altLang="en-US" sz="1050" i="1" u="sng" dirty="0" smtClean="0"/>
                <a:t>유익</a:t>
              </a:r>
              <a:r>
                <a:rPr lang="ko-KR" altLang="en-US" sz="1050" dirty="0" smtClean="0"/>
                <a:t>합니다</a:t>
              </a:r>
              <a:r>
                <a:rPr lang="en-US" altLang="ko-KR" sz="1050" dirty="0" smtClean="0"/>
                <a:t>.  (</a:t>
              </a:r>
              <a:r>
                <a:rPr lang="ko-KR" altLang="en-US" sz="1050" dirty="0" err="1" smtClean="0"/>
                <a:t>딤후</a:t>
              </a:r>
              <a:r>
                <a:rPr lang="ko-KR" altLang="en-US" sz="1050" dirty="0" smtClean="0"/>
                <a:t> </a:t>
              </a:r>
              <a:r>
                <a:rPr lang="en-US" altLang="ko-KR" sz="1050" dirty="0" smtClean="0"/>
                <a:t>3:16)</a:t>
              </a:r>
              <a:endParaRPr lang="ko-KR" altLang="en-US" sz="1050" dirty="0"/>
            </a:p>
          </p:txBody>
        </p:sp>
        <p:pic>
          <p:nvPicPr>
            <p:cNvPr id="2" name="그림 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275" y="28375"/>
              <a:ext cx="1391056" cy="574712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-991" y="54409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4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성 경 개 관</a:t>
              </a:r>
              <a:endPara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cxnSp>
          <p:nvCxnSpPr>
            <p:cNvPr id="14" name="직선 연결선 13"/>
            <p:cNvCxnSpPr/>
            <p:nvPr/>
          </p:nvCxnSpPr>
          <p:spPr>
            <a:xfrm>
              <a:off x="76200" y="574512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연결선 18"/>
            <p:cNvCxnSpPr/>
            <p:nvPr/>
          </p:nvCxnSpPr>
          <p:spPr>
            <a:xfrm>
              <a:off x="66675" y="31587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그룹 19"/>
          <p:cNvGrpSpPr/>
          <p:nvPr/>
        </p:nvGrpSpPr>
        <p:grpSpPr>
          <a:xfrm>
            <a:off x="11361284" y="5804534"/>
            <a:ext cx="830716" cy="1057275"/>
            <a:chOff x="11361284" y="5804534"/>
            <a:chExt cx="830716" cy="1057275"/>
          </a:xfrm>
        </p:grpSpPr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61284" y="5804534"/>
              <a:ext cx="830716" cy="1057275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11361284" y="6406646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2</a:t>
              </a:r>
              <a:endParaRPr lang="ko-KR" altLang="en-US" sz="1400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4357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494581" y="703552"/>
            <a:ext cx="5033628" cy="5137146"/>
            <a:chOff x="494581" y="416666"/>
            <a:chExt cx="5033628" cy="5137146"/>
          </a:xfrm>
        </p:grpSpPr>
        <p:sp>
          <p:nvSpPr>
            <p:cNvPr id="8" name="직사각형 7"/>
            <p:cNvSpPr/>
            <p:nvPr/>
          </p:nvSpPr>
          <p:spPr>
            <a:xfrm>
              <a:off x="678133" y="659602"/>
              <a:ext cx="2687367" cy="27257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100000">
                  <a:schemeClr val="accent2"/>
                </a:gs>
                <a:gs pos="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    </a:t>
              </a:r>
              <a:r>
                <a:rPr lang="en-US" altLang="ko-KR" sz="1600" dirty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2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. 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구약 이야기</a:t>
              </a:r>
              <a:r>
                <a:rPr lang="en-US" altLang="ko-KR" sz="1600" dirty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(1)</a:t>
              </a:r>
              <a:endParaRPr lang="ko-KR" altLang="en-US" sz="1600" dirty="0">
                <a:solidFill>
                  <a:schemeClr val="tx1"/>
                </a:solidFill>
                <a:latin typeface="휴먼엑스포" panose="02030504000101010101" pitchFamily="18" charset="-127"/>
                <a:ea typeface="휴먼엑스포" panose="02030504000101010101" pitchFamily="18" charset="-127"/>
              </a:endParaRPr>
            </a:p>
          </p:txBody>
        </p:sp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581" y="416666"/>
              <a:ext cx="485071" cy="624734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975360" y="1341120"/>
              <a:ext cx="4552849" cy="421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en-US" altLang="ko-KR" sz="1050" b="1" dirty="0" smtClean="0"/>
            </a:p>
            <a:p>
              <a:pPr>
                <a:lnSpc>
                  <a:spcPct val="150000"/>
                </a:lnSpc>
              </a:pPr>
              <a:r>
                <a:rPr lang="en-US" altLang="ko-KR" sz="1050" b="1" dirty="0" smtClean="0"/>
                <a:t>1. </a:t>
              </a:r>
              <a:r>
                <a:rPr lang="ko-KR" altLang="en-US" sz="1050" b="1" dirty="0" smtClean="0"/>
                <a:t>구약의 분류</a:t>
              </a:r>
              <a:r>
                <a:rPr lang="en-US" altLang="ko-KR" sz="1050" b="1" dirty="0" smtClean="0"/>
                <a:t>(</a:t>
              </a:r>
              <a:r>
                <a:rPr lang="ko-KR" altLang="en-US" sz="1050" b="1" dirty="0" smtClean="0"/>
                <a:t>총 </a:t>
              </a:r>
              <a:r>
                <a:rPr lang="en-US" altLang="ko-KR" sz="1050" b="1" dirty="0" smtClean="0"/>
                <a:t>39</a:t>
              </a:r>
              <a:r>
                <a:rPr lang="ko-KR" altLang="en-US" sz="1050" b="1" dirty="0" smtClean="0"/>
                <a:t>권</a:t>
              </a:r>
              <a:r>
                <a:rPr lang="en-US" altLang="ko-KR" sz="1050" b="1" dirty="0" smtClean="0"/>
                <a:t>) – </a:t>
              </a:r>
              <a:r>
                <a:rPr lang="ko-KR" altLang="en-US" sz="1050" b="1" dirty="0" smtClean="0"/>
                <a:t>역사서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시가서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예언서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1) </a:t>
              </a:r>
              <a:r>
                <a:rPr lang="ko-KR" altLang="en-US" sz="1050" b="1" dirty="0" smtClean="0"/>
                <a:t>성경은 역사를 기본으로 하고 있으므로</a:t>
              </a:r>
              <a:r>
                <a:rPr lang="en-US" altLang="ko-KR" sz="1050" b="1" dirty="0"/>
                <a:t> </a:t>
              </a:r>
              <a:r>
                <a:rPr lang="ko-KR" altLang="en-US" sz="1050" b="1" dirty="0" smtClean="0"/>
                <a:t>구약 성경도 역시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</a:t>
              </a:r>
              <a:r>
                <a:rPr lang="ko-KR" altLang="en-US" sz="1050" b="1" dirty="0" smtClean="0"/>
                <a:t>먼저 </a:t>
              </a:r>
              <a:r>
                <a:rPr lang="en-US" altLang="ko-KR" sz="1050" b="1" dirty="0" smtClean="0"/>
                <a:t>&lt;</a:t>
              </a:r>
              <a:r>
                <a:rPr lang="ko-KR" altLang="en-US" sz="1050" b="1" dirty="0" smtClean="0"/>
                <a:t>역사서</a:t>
              </a:r>
              <a:r>
                <a:rPr lang="en-US" altLang="ko-KR" sz="1050" b="1" dirty="0" smtClean="0"/>
                <a:t>&gt;</a:t>
              </a:r>
              <a:r>
                <a:rPr lang="ko-KR" altLang="en-US" sz="1050" b="1" dirty="0" smtClean="0"/>
                <a:t>를 먼저 알아야 한다</a:t>
              </a:r>
              <a:r>
                <a:rPr lang="en-US" altLang="ko-KR" sz="1050" b="1" dirty="0" smtClean="0"/>
                <a:t>.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2) </a:t>
              </a:r>
              <a:r>
                <a:rPr lang="ko-KR" altLang="en-US" sz="1050" b="1" dirty="0" smtClean="0"/>
                <a:t>역사서를 바탕으로 예언서를 읽어야 한다</a:t>
              </a:r>
              <a:r>
                <a:rPr lang="en-US" altLang="ko-KR" sz="1050" b="1" dirty="0" smtClean="0"/>
                <a:t>.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3) </a:t>
              </a:r>
              <a:r>
                <a:rPr lang="ko-KR" altLang="en-US" sz="1050" b="1" dirty="0" smtClean="0"/>
                <a:t>역사서와 예언서를 </a:t>
              </a:r>
              <a:r>
                <a:rPr lang="ko-KR" altLang="en-US" sz="1050" b="1" dirty="0" err="1" smtClean="0"/>
                <a:t>연결지어</a:t>
              </a:r>
              <a:r>
                <a:rPr lang="ko-KR" altLang="en-US" sz="1050" b="1" dirty="0" smtClean="0"/>
                <a:t> 읽은 후 </a:t>
              </a:r>
              <a:r>
                <a:rPr lang="ko-KR" altLang="en-US" sz="1050" b="1" dirty="0" err="1" smtClean="0"/>
                <a:t>시가서를</a:t>
              </a:r>
              <a:r>
                <a:rPr lang="ko-KR" altLang="en-US" sz="1050" b="1" dirty="0" smtClean="0"/>
                <a:t> 읽는다</a:t>
              </a:r>
              <a:r>
                <a:rPr lang="en-US" altLang="ko-KR" sz="1050" b="1" dirty="0" smtClean="0"/>
                <a:t>.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4) </a:t>
              </a:r>
              <a:r>
                <a:rPr lang="ko-KR" altLang="en-US" sz="1050" b="1" dirty="0" smtClean="0"/>
                <a:t>구약 성경의 역사 이야기의 시작은 </a:t>
              </a:r>
              <a:r>
                <a:rPr lang="en-US" altLang="ko-KR" sz="1050" b="1" dirty="0" smtClean="0"/>
                <a:t>(</a:t>
              </a:r>
              <a:r>
                <a:rPr lang="ko-KR" altLang="en-US" sz="1050" b="1" dirty="0" smtClean="0"/>
                <a:t>당연히</a:t>
              </a:r>
              <a:r>
                <a:rPr lang="en-US" altLang="ko-KR" sz="1050" b="1" dirty="0" smtClean="0"/>
                <a:t>) “</a:t>
              </a:r>
              <a:r>
                <a:rPr lang="ko-KR" altLang="en-US" sz="1050" b="1" dirty="0" smtClean="0"/>
                <a:t>창세기</a:t>
              </a:r>
              <a:r>
                <a:rPr lang="en-US" altLang="ko-KR" sz="1050" b="1" dirty="0" smtClean="0"/>
                <a:t>“</a:t>
              </a:r>
              <a:r>
                <a:rPr lang="ko-KR" altLang="en-US" sz="1050" b="1" dirty="0" smtClean="0"/>
                <a:t>부터 시작이다</a:t>
              </a:r>
              <a:r>
                <a:rPr lang="en-US" altLang="ko-KR" sz="1050" b="1" dirty="0" smtClean="0"/>
                <a:t>.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5) </a:t>
              </a:r>
              <a:r>
                <a:rPr lang="ko-KR" altLang="en-US" sz="1050" b="1" dirty="0" smtClean="0"/>
                <a:t>구약 성경의 역사 이야기의 마무리는 </a:t>
              </a:r>
              <a:r>
                <a:rPr lang="en-US" altLang="ko-KR" sz="1050" b="1" dirty="0" smtClean="0"/>
                <a:t>“</a:t>
              </a:r>
              <a:r>
                <a:rPr lang="ko-KR" altLang="en-US" sz="1050" b="1" dirty="0" err="1" smtClean="0"/>
                <a:t>느헤미야</a:t>
              </a:r>
              <a:r>
                <a:rPr lang="en-US" altLang="ko-KR" sz="1050" b="1" dirty="0" smtClean="0"/>
                <a:t>”</a:t>
              </a:r>
              <a:r>
                <a:rPr lang="ko-KR" altLang="en-US" sz="1050" b="1" dirty="0" smtClean="0"/>
                <a:t>이다</a:t>
              </a:r>
              <a:r>
                <a:rPr lang="en-US" altLang="ko-KR" sz="1050" b="1" dirty="0" smtClean="0"/>
                <a:t>.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6) </a:t>
              </a:r>
              <a:r>
                <a:rPr lang="ko-KR" altLang="en-US" sz="1050" b="1" dirty="0" smtClean="0"/>
                <a:t>구약 성경의 역사 이야기의 핵심적인 역사서 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endParaRPr lang="en-US" altLang="ko-KR" sz="1050" b="1" dirty="0" smtClean="0"/>
            </a:p>
          </p:txBody>
        </p:sp>
      </p:grpSp>
      <p:grpSp>
        <p:nvGrpSpPr>
          <p:cNvPr id="24" name="그룹 23"/>
          <p:cNvGrpSpPr/>
          <p:nvPr/>
        </p:nvGrpSpPr>
        <p:grpSpPr>
          <a:xfrm>
            <a:off x="-991" y="28375"/>
            <a:ext cx="12116791" cy="574712"/>
            <a:chOff x="-991" y="28375"/>
            <a:chExt cx="12116791" cy="574712"/>
          </a:xfrm>
        </p:grpSpPr>
        <p:sp>
          <p:nvSpPr>
            <p:cNvPr id="25" name="직사각형 24"/>
            <p:cNvSpPr/>
            <p:nvPr/>
          </p:nvSpPr>
          <p:spPr>
            <a:xfrm>
              <a:off x="3220474" y="109132"/>
              <a:ext cx="889532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200" b="1" dirty="0"/>
                <a:t>모든 성경</a:t>
              </a:r>
              <a:r>
                <a:rPr lang="ko-KR" altLang="en-US" sz="1050" dirty="0"/>
                <a:t>은 </a:t>
              </a:r>
              <a:r>
                <a:rPr lang="ko-KR" altLang="en-US" sz="1200" b="1" dirty="0"/>
                <a:t>하나님의 감동</a:t>
              </a:r>
              <a:r>
                <a:rPr lang="ko-KR" altLang="en-US" sz="1050" dirty="0"/>
                <a:t>으로 된 것으로 </a:t>
              </a:r>
              <a:r>
                <a:rPr lang="ko-KR" altLang="en-US" sz="1200" b="1" dirty="0" smtClean="0"/>
                <a:t>교훈</a:t>
              </a:r>
              <a:r>
                <a:rPr lang="ko-KR" altLang="en-US" sz="1050" dirty="0" smtClean="0"/>
                <a:t>과 </a:t>
              </a:r>
              <a:r>
                <a:rPr lang="ko-KR" altLang="en-US" sz="1200" b="1" dirty="0"/>
                <a:t>책망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바르게 함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의</a:t>
              </a:r>
              <a:r>
                <a:rPr lang="ko-KR" altLang="en-US" sz="1050" dirty="0"/>
                <a:t>로 </a:t>
              </a:r>
              <a:r>
                <a:rPr lang="ko-KR" altLang="en-US" sz="1050" i="1" u="sng" dirty="0"/>
                <a:t>교육하기에 </a:t>
              </a:r>
              <a:r>
                <a:rPr lang="ko-KR" altLang="en-US" sz="1050" i="1" u="sng" dirty="0" smtClean="0"/>
                <a:t>유익</a:t>
              </a:r>
              <a:r>
                <a:rPr lang="ko-KR" altLang="en-US" sz="1050" dirty="0" smtClean="0"/>
                <a:t>합니다</a:t>
              </a:r>
              <a:r>
                <a:rPr lang="en-US" altLang="ko-KR" sz="1050" dirty="0" smtClean="0"/>
                <a:t>.  (</a:t>
              </a:r>
              <a:r>
                <a:rPr lang="ko-KR" altLang="en-US" sz="1050" dirty="0" err="1" smtClean="0"/>
                <a:t>딤후</a:t>
              </a:r>
              <a:r>
                <a:rPr lang="ko-KR" altLang="en-US" sz="1050" dirty="0" smtClean="0"/>
                <a:t> </a:t>
              </a:r>
              <a:r>
                <a:rPr lang="en-US" altLang="ko-KR" sz="1050" dirty="0" smtClean="0"/>
                <a:t>3:16)</a:t>
              </a:r>
              <a:endParaRPr lang="ko-KR" altLang="en-US" sz="1050" dirty="0"/>
            </a:p>
          </p:txBody>
        </p:sp>
        <p:pic>
          <p:nvPicPr>
            <p:cNvPr id="26" name="그림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275" y="28375"/>
              <a:ext cx="1391056" cy="574712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-991" y="54409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4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성 경 개 관</a:t>
              </a:r>
              <a:endPara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cxnSp>
          <p:nvCxnSpPr>
            <p:cNvPr id="28" name="직선 연결선 27"/>
            <p:cNvCxnSpPr/>
            <p:nvPr/>
          </p:nvCxnSpPr>
          <p:spPr>
            <a:xfrm>
              <a:off x="76200" y="574512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>
              <a:off x="66675" y="31587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 Box 229"/>
          <p:cNvSpPr txBox="1">
            <a:spLocks noChangeArrowheads="1"/>
          </p:cNvSpPr>
          <p:nvPr/>
        </p:nvSpPr>
        <p:spPr bwMode="auto">
          <a:xfrm>
            <a:off x="5744737" y="946488"/>
            <a:ext cx="1083110" cy="307777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400" b="0" dirty="0" smtClean="0">
                <a:ea typeface="휴먼둥근헤드라인" panose="02030504000101010101" pitchFamily="18" charset="-127"/>
              </a:rPr>
              <a:t>역사서</a:t>
            </a:r>
            <a:r>
              <a:rPr lang="en-US" altLang="ko-KR" sz="1400" b="0" dirty="0" smtClean="0">
                <a:ea typeface="휴먼둥근헤드라인" panose="02030504000101010101" pitchFamily="18" charset="-127"/>
              </a:rPr>
              <a:t>(17)</a:t>
            </a:r>
            <a:endParaRPr lang="ko-KR" altLang="en-US" sz="1400" b="0" dirty="0">
              <a:ea typeface="휴먼둥근헤드라인" panose="02030504000101010101" pitchFamily="18" charset="-127"/>
            </a:endParaRPr>
          </a:p>
        </p:txBody>
      </p:sp>
      <p:graphicFrame>
        <p:nvGraphicFramePr>
          <p:cNvPr id="23" name="Group 218"/>
          <p:cNvGraphicFramePr>
            <a:graphicFrameLocks noGrp="1"/>
          </p:cNvGraphicFramePr>
          <p:nvPr/>
        </p:nvGraphicFramePr>
        <p:xfrm>
          <a:off x="5747550" y="1377499"/>
          <a:ext cx="1083900" cy="2331720"/>
        </p:xfrm>
        <a:graphic>
          <a:graphicData uri="http://schemas.openxmlformats.org/drawingml/2006/table">
            <a:tbl>
              <a:tblPr/>
              <a:tblGrid>
                <a:gridCol w="1083900"/>
              </a:tblGrid>
              <a:tr h="241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창세기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출애굽기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레위기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민수기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신명기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여호수아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사사기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룻기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사무엘상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Group 220"/>
          <p:cNvGraphicFramePr>
            <a:graphicFrameLocks noGrp="1"/>
          </p:cNvGraphicFramePr>
          <p:nvPr/>
        </p:nvGraphicFramePr>
        <p:xfrm>
          <a:off x="8831478" y="1377499"/>
          <a:ext cx="1156763" cy="2331720"/>
        </p:xfrm>
        <a:graphic>
          <a:graphicData uri="http://schemas.openxmlformats.org/drawingml/2006/table">
            <a:tbl>
              <a:tblPr/>
              <a:tblGrid>
                <a:gridCol w="1156763"/>
              </a:tblGrid>
              <a:tr h="241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이사야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2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예레미야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예레미야애가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에스겔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2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다니엘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호세아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요엘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2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아모스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오바댜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Group 224"/>
          <p:cNvGraphicFramePr>
            <a:graphicFrameLocks noGrp="1"/>
          </p:cNvGraphicFramePr>
          <p:nvPr/>
        </p:nvGraphicFramePr>
        <p:xfrm>
          <a:off x="8831477" y="3725584"/>
          <a:ext cx="1156763" cy="2592388"/>
        </p:xfrm>
        <a:graphic>
          <a:graphicData uri="http://schemas.openxmlformats.org/drawingml/2006/table">
            <a:tbl>
              <a:tblPr/>
              <a:tblGrid>
                <a:gridCol w="1156763"/>
              </a:tblGrid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요나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미가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나훔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25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하박국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스바냐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학개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스가랴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말라기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Group 225"/>
          <p:cNvGraphicFramePr>
            <a:graphicFrameLocks noGrp="1"/>
          </p:cNvGraphicFramePr>
          <p:nvPr/>
        </p:nvGraphicFramePr>
        <p:xfrm>
          <a:off x="5747549" y="3725584"/>
          <a:ext cx="1083901" cy="2592388"/>
        </p:xfrm>
        <a:graphic>
          <a:graphicData uri="http://schemas.openxmlformats.org/drawingml/2006/table">
            <a:tbl>
              <a:tblPr/>
              <a:tblGrid>
                <a:gridCol w="1083901"/>
              </a:tblGrid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사무엘하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열왕기상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열왕기하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5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역대상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역대하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에스라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느헤미야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에스더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Group 215"/>
          <p:cNvGraphicFramePr>
            <a:graphicFrameLocks noGrp="1"/>
          </p:cNvGraphicFramePr>
          <p:nvPr/>
        </p:nvGraphicFramePr>
        <p:xfrm>
          <a:off x="7357612" y="1988855"/>
          <a:ext cx="1056648" cy="1379017"/>
        </p:xfrm>
        <a:graphic>
          <a:graphicData uri="http://schemas.openxmlformats.org/drawingml/2006/table">
            <a:tbl>
              <a:tblPr/>
              <a:tblGrid>
                <a:gridCol w="1056648"/>
              </a:tblGrid>
              <a:tr h="2409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욥기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09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시편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09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잠언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09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전도서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26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아가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4" name="Text Box 232"/>
          <p:cNvSpPr txBox="1">
            <a:spLocks noChangeArrowheads="1"/>
          </p:cNvSpPr>
          <p:nvPr/>
        </p:nvSpPr>
        <p:spPr bwMode="auto">
          <a:xfrm>
            <a:off x="7195190" y="3780656"/>
            <a:ext cx="22320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1200" b="0" dirty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포로시대의 역사</a:t>
            </a:r>
          </a:p>
        </p:txBody>
      </p:sp>
      <p:sp>
        <p:nvSpPr>
          <p:cNvPr id="42" name="Oval 240"/>
          <p:cNvSpPr>
            <a:spLocks noChangeArrowheads="1"/>
          </p:cNvSpPr>
          <p:nvPr/>
        </p:nvSpPr>
        <p:spPr bwMode="auto">
          <a:xfrm>
            <a:off x="5950070" y="5350932"/>
            <a:ext cx="678855" cy="27225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6" name="Oval 240"/>
          <p:cNvSpPr>
            <a:spLocks noChangeArrowheads="1"/>
          </p:cNvSpPr>
          <p:nvPr/>
        </p:nvSpPr>
        <p:spPr bwMode="auto">
          <a:xfrm>
            <a:off x="5907733" y="5664201"/>
            <a:ext cx="757119" cy="27225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7" name="Oval 240"/>
          <p:cNvSpPr>
            <a:spLocks noChangeArrowheads="1"/>
          </p:cNvSpPr>
          <p:nvPr/>
        </p:nvSpPr>
        <p:spPr bwMode="auto">
          <a:xfrm>
            <a:off x="5958058" y="6005511"/>
            <a:ext cx="678855" cy="27225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8" name="Oval 240"/>
          <p:cNvSpPr>
            <a:spLocks noChangeArrowheads="1"/>
          </p:cNvSpPr>
          <p:nvPr/>
        </p:nvSpPr>
        <p:spPr bwMode="auto">
          <a:xfrm>
            <a:off x="7169807" y="3642922"/>
            <a:ext cx="1348732" cy="575601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9" name="Oval 240"/>
          <p:cNvSpPr>
            <a:spLocks noChangeArrowheads="1"/>
          </p:cNvSpPr>
          <p:nvPr/>
        </p:nvSpPr>
        <p:spPr bwMode="auto">
          <a:xfrm>
            <a:off x="9070429" y="2174110"/>
            <a:ext cx="678855" cy="23504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0" name="Oval 240"/>
          <p:cNvSpPr>
            <a:spLocks noChangeArrowheads="1"/>
          </p:cNvSpPr>
          <p:nvPr/>
        </p:nvSpPr>
        <p:spPr bwMode="auto">
          <a:xfrm>
            <a:off x="9078896" y="2430334"/>
            <a:ext cx="678855" cy="216953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1" name="Oval 240"/>
          <p:cNvSpPr>
            <a:spLocks noChangeArrowheads="1"/>
          </p:cNvSpPr>
          <p:nvPr/>
        </p:nvSpPr>
        <p:spPr bwMode="auto">
          <a:xfrm>
            <a:off x="9078895" y="5364300"/>
            <a:ext cx="678855" cy="2078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2" name="Oval 240"/>
          <p:cNvSpPr>
            <a:spLocks noChangeArrowheads="1"/>
          </p:cNvSpPr>
          <p:nvPr/>
        </p:nvSpPr>
        <p:spPr bwMode="auto">
          <a:xfrm>
            <a:off x="9070429" y="5689602"/>
            <a:ext cx="678855" cy="225424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3" name="Oval 240"/>
          <p:cNvSpPr>
            <a:spLocks noChangeArrowheads="1"/>
          </p:cNvSpPr>
          <p:nvPr/>
        </p:nvSpPr>
        <p:spPr bwMode="auto">
          <a:xfrm>
            <a:off x="9070428" y="6017147"/>
            <a:ext cx="678855" cy="231253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4" name="Text Box 229"/>
          <p:cNvSpPr txBox="1">
            <a:spLocks noChangeArrowheads="1"/>
          </p:cNvSpPr>
          <p:nvPr/>
        </p:nvSpPr>
        <p:spPr bwMode="auto">
          <a:xfrm>
            <a:off x="7331150" y="1554941"/>
            <a:ext cx="1083110" cy="307777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400" b="0" dirty="0" smtClean="0">
                <a:ea typeface="휴먼둥근헤드라인" panose="02030504000101010101" pitchFamily="18" charset="-127"/>
              </a:rPr>
              <a:t>시가서</a:t>
            </a:r>
            <a:r>
              <a:rPr lang="en-US" altLang="ko-KR" sz="1400" b="0" dirty="0" smtClean="0">
                <a:ea typeface="휴먼둥근헤드라인" panose="02030504000101010101" pitchFamily="18" charset="-127"/>
              </a:rPr>
              <a:t>(5)</a:t>
            </a:r>
            <a:endParaRPr lang="ko-KR" altLang="en-US" sz="1400" b="0" dirty="0">
              <a:ea typeface="휴먼둥근헤드라인" panose="02030504000101010101" pitchFamily="18" charset="-127"/>
            </a:endParaRPr>
          </a:p>
        </p:txBody>
      </p:sp>
      <p:sp>
        <p:nvSpPr>
          <p:cNvPr id="55" name="Text Box 229"/>
          <p:cNvSpPr txBox="1">
            <a:spLocks noChangeArrowheads="1"/>
          </p:cNvSpPr>
          <p:nvPr/>
        </p:nvSpPr>
        <p:spPr bwMode="auto">
          <a:xfrm>
            <a:off x="8831477" y="995983"/>
            <a:ext cx="1156763" cy="307777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400" b="0" dirty="0" smtClean="0">
                <a:ea typeface="휴먼둥근헤드라인" panose="02030504000101010101" pitchFamily="18" charset="-127"/>
              </a:rPr>
              <a:t>예언서</a:t>
            </a:r>
            <a:r>
              <a:rPr lang="en-US" altLang="ko-KR" sz="1400" b="0" dirty="0" smtClean="0">
                <a:ea typeface="휴먼둥근헤드라인" panose="02030504000101010101" pitchFamily="18" charset="-127"/>
              </a:rPr>
              <a:t>(17)</a:t>
            </a:r>
            <a:endParaRPr lang="ko-KR" altLang="en-US" sz="1400" b="0" dirty="0">
              <a:ea typeface="휴먼둥근헤드라인" panose="02030504000101010101" pitchFamily="18" charset="-127"/>
            </a:endParaRPr>
          </a:p>
        </p:txBody>
      </p:sp>
      <p:sp>
        <p:nvSpPr>
          <p:cNvPr id="56" name="설명선 1(강조선) 55"/>
          <p:cNvSpPr/>
          <p:nvPr/>
        </p:nvSpPr>
        <p:spPr>
          <a:xfrm>
            <a:off x="7778752" y="761461"/>
            <a:ext cx="635508" cy="474345"/>
          </a:xfrm>
          <a:prstGeom prst="accentCallout1">
            <a:avLst>
              <a:gd name="adj1" fmla="val 26157"/>
              <a:gd name="adj2" fmla="val -7968"/>
              <a:gd name="adj3" fmla="val 163017"/>
              <a:gd name="adj4" fmla="val -2722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dirty="0" smtClean="0">
                <a:solidFill>
                  <a:schemeClr val="tx1"/>
                </a:solidFill>
              </a:rPr>
              <a:t>시와 </a:t>
            </a:r>
            <a:endParaRPr lang="en-US" altLang="ko-KR" sz="1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000" b="1" dirty="0" smtClean="0">
                <a:solidFill>
                  <a:schemeClr val="tx1"/>
                </a:solidFill>
              </a:rPr>
              <a:t>지혜서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pic>
        <p:nvPicPr>
          <p:cNvPr id="57" name="그림 5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636" y="3224660"/>
            <a:ext cx="2616764" cy="83112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75312" y="3662542"/>
            <a:ext cx="20890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/>
              <a:t>역사서 </a:t>
            </a:r>
            <a:r>
              <a:rPr lang="en-US" altLang="ko-KR" sz="1200" dirty="0" smtClean="0">
                <a:sym typeface="Wingdings" panose="05000000000000000000" pitchFamily="2" charset="2"/>
              </a:rPr>
              <a:t> </a:t>
            </a:r>
            <a:r>
              <a:rPr lang="ko-KR" altLang="en-US" sz="1200" dirty="0" smtClean="0">
                <a:sym typeface="Wingdings" panose="05000000000000000000" pitchFamily="2" charset="2"/>
              </a:rPr>
              <a:t>예언서 </a:t>
            </a:r>
            <a:r>
              <a:rPr lang="en-US" altLang="ko-KR" sz="1200" dirty="0" smtClean="0">
                <a:sym typeface="Wingdings" panose="05000000000000000000" pitchFamily="2" charset="2"/>
              </a:rPr>
              <a:t> </a:t>
            </a:r>
            <a:r>
              <a:rPr lang="ko-KR" altLang="en-US" sz="1200" dirty="0" smtClean="0">
                <a:sym typeface="Wingdings" panose="05000000000000000000" pitchFamily="2" charset="2"/>
              </a:rPr>
              <a:t>시가서</a:t>
            </a:r>
            <a:endParaRPr lang="ko-KR" altLang="en-US" sz="1200" dirty="0"/>
          </a:p>
        </p:txBody>
      </p:sp>
      <p:pic>
        <p:nvPicPr>
          <p:cNvPr id="58" name="그림 5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943" y="3611827"/>
            <a:ext cx="585875" cy="421830"/>
          </a:xfrm>
          <a:prstGeom prst="rect">
            <a:avLst/>
          </a:prstGeom>
        </p:spPr>
      </p:pic>
      <p:pic>
        <p:nvPicPr>
          <p:cNvPr id="59" name="그림 5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636" y="4904748"/>
            <a:ext cx="2616764" cy="986665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1981190" y="5136055"/>
            <a:ext cx="2631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창세기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출애굽기</a:t>
            </a:r>
            <a:r>
              <a:rPr lang="en-US" altLang="ko-KR" sz="1200" dirty="0" smtClean="0"/>
              <a:t>, </a:t>
            </a:r>
            <a:r>
              <a:rPr lang="ko-KR" altLang="en-US" sz="1200" dirty="0" err="1" smtClean="0"/>
              <a:t>여호수아</a:t>
            </a:r>
            <a:endParaRPr lang="en-US" altLang="ko-KR" sz="1200" dirty="0" smtClean="0"/>
          </a:p>
          <a:p>
            <a:r>
              <a:rPr lang="ko-KR" altLang="en-US" sz="1200" dirty="0" smtClean="0"/>
              <a:t>사사기</a:t>
            </a:r>
            <a:r>
              <a:rPr lang="en-US" altLang="ko-KR" sz="1200" dirty="0" smtClean="0"/>
              <a:t>, </a:t>
            </a:r>
            <a:r>
              <a:rPr lang="ko-KR" altLang="en-US" sz="1200" dirty="0" err="1" smtClean="0"/>
              <a:t>사무엘서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열왕기서</a:t>
            </a:r>
            <a:endParaRPr lang="en-US" altLang="ko-KR" sz="1200" dirty="0" smtClean="0"/>
          </a:p>
          <a:p>
            <a:r>
              <a:rPr lang="ko-KR" altLang="en-US" sz="1200" dirty="0" smtClean="0"/>
              <a:t>역대서</a:t>
            </a:r>
            <a:r>
              <a:rPr lang="en-US" altLang="ko-KR" sz="1200" dirty="0" smtClean="0"/>
              <a:t>, </a:t>
            </a:r>
            <a:r>
              <a:rPr lang="ko-KR" altLang="en-US" sz="1200" dirty="0" err="1" smtClean="0"/>
              <a:t>에스라</a:t>
            </a:r>
            <a:r>
              <a:rPr lang="en-US" altLang="ko-KR" sz="1200" dirty="0" smtClean="0"/>
              <a:t>, </a:t>
            </a:r>
            <a:r>
              <a:rPr lang="ko-KR" altLang="en-US" sz="1200" dirty="0" err="1" smtClean="0"/>
              <a:t>느헤미야</a:t>
            </a:r>
            <a:endParaRPr lang="ko-KR" altLang="en-US" sz="1200" dirty="0"/>
          </a:p>
        </p:txBody>
      </p:sp>
      <p:pic>
        <p:nvPicPr>
          <p:cNvPr id="61" name="그림 6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5" y="4500952"/>
            <a:ext cx="624489" cy="449632"/>
          </a:xfrm>
          <a:prstGeom prst="rect">
            <a:avLst/>
          </a:prstGeom>
        </p:spPr>
      </p:pic>
      <p:pic>
        <p:nvPicPr>
          <p:cNvPr id="62" name="그림 6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2338" y="1331816"/>
            <a:ext cx="206388" cy="271563"/>
          </a:xfrm>
          <a:prstGeom prst="rect">
            <a:avLst/>
          </a:prstGeom>
        </p:spPr>
      </p:pic>
      <p:pic>
        <p:nvPicPr>
          <p:cNvPr id="63" name="그림 6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618" y="1606136"/>
            <a:ext cx="206388" cy="271563"/>
          </a:xfrm>
          <a:prstGeom prst="rect">
            <a:avLst/>
          </a:prstGeom>
        </p:spPr>
      </p:pic>
      <p:pic>
        <p:nvPicPr>
          <p:cNvPr id="64" name="그림 6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290" y="2657677"/>
            <a:ext cx="206388" cy="271563"/>
          </a:xfrm>
          <a:prstGeom prst="rect">
            <a:avLst/>
          </a:prstGeom>
        </p:spPr>
      </p:pic>
      <p:pic>
        <p:nvPicPr>
          <p:cNvPr id="65" name="그림 6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148" y="2910050"/>
            <a:ext cx="206388" cy="271563"/>
          </a:xfrm>
          <a:prstGeom prst="rect">
            <a:avLst/>
          </a:prstGeom>
        </p:spPr>
      </p:pic>
      <p:pic>
        <p:nvPicPr>
          <p:cNvPr id="66" name="그림 6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404" y="3434702"/>
            <a:ext cx="206388" cy="271563"/>
          </a:xfrm>
          <a:prstGeom prst="rect">
            <a:avLst/>
          </a:prstGeom>
        </p:spPr>
      </p:pic>
      <p:pic>
        <p:nvPicPr>
          <p:cNvPr id="67" name="그림 6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042" y="3754902"/>
            <a:ext cx="206388" cy="271563"/>
          </a:xfrm>
          <a:prstGeom prst="rect">
            <a:avLst/>
          </a:prstGeom>
        </p:spPr>
      </p:pic>
      <p:pic>
        <p:nvPicPr>
          <p:cNvPr id="68" name="그림 6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5548" y="4055783"/>
            <a:ext cx="206388" cy="271563"/>
          </a:xfrm>
          <a:prstGeom prst="rect">
            <a:avLst/>
          </a:prstGeom>
        </p:spPr>
      </p:pic>
      <p:pic>
        <p:nvPicPr>
          <p:cNvPr id="69" name="그림 6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042" y="4382322"/>
            <a:ext cx="206388" cy="271563"/>
          </a:xfrm>
          <a:prstGeom prst="rect">
            <a:avLst/>
          </a:prstGeom>
        </p:spPr>
      </p:pic>
      <p:pic>
        <p:nvPicPr>
          <p:cNvPr id="70" name="그림 6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042" y="4738045"/>
            <a:ext cx="206388" cy="271563"/>
          </a:xfrm>
          <a:prstGeom prst="rect">
            <a:avLst/>
          </a:prstGeom>
        </p:spPr>
      </p:pic>
      <p:pic>
        <p:nvPicPr>
          <p:cNvPr id="71" name="그림 7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4459" y="5021778"/>
            <a:ext cx="206388" cy="271563"/>
          </a:xfrm>
          <a:prstGeom prst="rect">
            <a:avLst/>
          </a:prstGeom>
        </p:spPr>
      </p:pic>
      <p:pic>
        <p:nvPicPr>
          <p:cNvPr id="72" name="그림 7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851" y="5325696"/>
            <a:ext cx="206388" cy="271563"/>
          </a:xfrm>
          <a:prstGeom prst="rect">
            <a:avLst/>
          </a:prstGeom>
        </p:spPr>
      </p:pic>
      <p:pic>
        <p:nvPicPr>
          <p:cNvPr id="73" name="그림 7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1670" y="5646605"/>
            <a:ext cx="206388" cy="271563"/>
          </a:xfrm>
          <a:prstGeom prst="rect">
            <a:avLst/>
          </a:prstGeom>
        </p:spPr>
      </p:pic>
      <p:pic>
        <p:nvPicPr>
          <p:cNvPr id="74" name="그림 7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398" y="5021778"/>
            <a:ext cx="368621" cy="485027"/>
          </a:xfrm>
          <a:prstGeom prst="rect">
            <a:avLst/>
          </a:prstGeom>
        </p:spPr>
      </p:pic>
      <p:grpSp>
        <p:nvGrpSpPr>
          <p:cNvPr id="75" name="그룹 74"/>
          <p:cNvGrpSpPr/>
          <p:nvPr/>
        </p:nvGrpSpPr>
        <p:grpSpPr>
          <a:xfrm>
            <a:off x="11361284" y="5804534"/>
            <a:ext cx="830716" cy="1057275"/>
            <a:chOff x="11361284" y="5804534"/>
            <a:chExt cx="830716" cy="1057275"/>
          </a:xfrm>
        </p:grpSpPr>
        <p:pic>
          <p:nvPicPr>
            <p:cNvPr id="76" name="그림 75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61284" y="5804534"/>
              <a:ext cx="830716" cy="1057275"/>
            </a:xfrm>
            <a:prstGeom prst="rect">
              <a:avLst/>
            </a:prstGeom>
          </p:spPr>
        </p:pic>
        <p:sp>
          <p:nvSpPr>
            <p:cNvPr id="77" name="TextBox 76"/>
            <p:cNvSpPr txBox="1"/>
            <p:nvPr/>
          </p:nvSpPr>
          <p:spPr>
            <a:xfrm>
              <a:off x="11361284" y="6406646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3</a:t>
              </a:r>
              <a:endParaRPr lang="ko-KR" altLang="en-US" sz="1400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876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70" decel="100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770" decel="100000"/>
                                        <p:tgtEl>
                                          <p:spTgt spid="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70" decel="100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770" decel="100000"/>
                                        <p:tgtEl>
                                          <p:spTgt spid="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70" decel="100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770" decel="100000"/>
                                        <p:tgtEl>
                                          <p:spTgt spid="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0" dur="77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70" decel="100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770" decel="100000"/>
                                        <p:tgtEl>
                                          <p:spTgt spid="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770" decel="100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770" decel="100000"/>
                                        <p:tgtEl>
                                          <p:spTgt spid="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770" decel="100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770" decel="100000"/>
                                        <p:tgtEl>
                                          <p:spTgt spid="5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3" dur="77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770" decel="100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2" dur="770" decel="100000"/>
                                        <p:tgtEl>
                                          <p:spTgt spid="5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4" dur="77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6" dur="77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770" decel="100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3" dur="770" decel="100000"/>
                                        <p:tgtEl>
                                          <p:spTgt spid="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5" dur="77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7" dur="77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2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AutoShape 6"/>
          <p:cNvSpPr>
            <a:spLocks noChangeArrowheads="1"/>
          </p:cNvSpPr>
          <p:nvPr/>
        </p:nvSpPr>
        <p:spPr bwMode="auto">
          <a:xfrm>
            <a:off x="830605" y="1737098"/>
            <a:ext cx="792163" cy="598622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욥기</a:t>
            </a:r>
            <a:endParaRPr lang="ko-KR" altLang="en-US" sz="1600" dirty="0"/>
          </a:p>
        </p:txBody>
      </p:sp>
      <p:sp>
        <p:nvSpPr>
          <p:cNvPr id="13" name="직사각형 12"/>
          <p:cNvSpPr/>
          <p:nvPr/>
        </p:nvSpPr>
        <p:spPr>
          <a:xfrm>
            <a:off x="76200" y="4437064"/>
            <a:ext cx="1770063" cy="2347713"/>
          </a:xfrm>
          <a:prstGeom prst="rect">
            <a:avLst/>
          </a:prstGeom>
          <a:solidFill>
            <a:schemeClr val="accent4">
              <a:alpha val="1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" name="그룹 2"/>
          <p:cNvGrpSpPr/>
          <p:nvPr/>
        </p:nvGrpSpPr>
        <p:grpSpPr>
          <a:xfrm>
            <a:off x="494581" y="703552"/>
            <a:ext cx="2870919" cy="624734"/>
            <a:chOff x="494581" y="416666"/>
            <a:chExt cx="2870919" cy="624734"/>
          </a:xfrm>
        </p:grpSpPr>
        <p:sp>
          <p:nvSpPr>
            <p:cNvPr id="8" name="직사각형 7"/>
            <p:cNvSpPr/>
            <p:nvPr/>
          </p:nvSpPr>
          <p:spPr>
            <a:xfrm>
              <a:off x="678133" y="659602"/>
              <a:ext cx="2687367" cy="27257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100000">
                  <a:schemeClr val="accent2"/>
                </a:gs>
                <a:gs pos="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    </a:t>
              </a:r>
              <a:r>
                <a:rPr lang="en-US" altLang="ko-KR" sz="1600" dirty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2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. 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구약 이야기</a:t>
              </a:r>
              <a:r>
                <a:rPr lang="en-US" altLang="ko-KR" sz="1600" dirty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(1)</a:t>
              </a:r>
              <a:endParaRPr lang="ko-KR" altLang="en-US" sz="1600" dirty="0">
                <a:solidFill>
                  <a:schemeClr val="tx1"/>
                </a:solidFill>
                <a:latin typeface="휴먼엑스포" panose="02030504000101010101" pitchFamily="18" charset="-127"/>
                <a:ea typeface="휴먼엑스포" panose="02030504000101010101" pitchFamily="18" charset="-127"/>
              </a:endParaRPr>
            </a:p>
          </p:txBody>
        </p:sp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581" y="416666"/>
              <a:ext cx="485071" cy="624734"/>
            </a:xfrm>
            <a:prstGeom prst="rect">
              <a:avLst/>
            </a:prstGeom>
          </p:spPr>
        </p:pic>
      </p:grpSp>
      <p:grpSp>
        <p:nvGrpSpPr>
          <p:cNvPr id="24" name="그룹 23"/>
          <p:cNvGrpSpPr/>
          <p:nvPr/>
        </p:nvGrpSpPr>
        <p:grpSpPr>
          <a:xfrm>
            <a:off x="-991" y="28375"/>
            <a:ext cx="12116791" cy="574712"/>
            <a:chOff x="-991" y="28375"/>
            <a:chExt cx="12116791" cy="574712"/>
          </a:xfrm>
        </p:grpSpPr>
        <p:sp>
          <p:nvSpPr>
            <p:cNvPr id="25" name="직사각형 24"/>
            <p:cNvSpPr/>
            <p:nvPr/>
          </p:nvSpPr>
          <p:spPr>
            <a:xfrm>
              <a:off x="3220474" y="109132"/>
              <a:ext cx="889532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200" b="1" dirty="0"/>
                <a:t>모든 성경</a:t>
              </a:r>
              <a:r>
                <a:rPr lang="ko-KR" altLang="en-US" sz="1050" dirty="0"/>
                <a:t>은 </a:t>
              </a:r>
              <a:r>
                <a:rPr lang="ko-KR" altLang="en-US" sz="1200" b="1" dirty="0"/>
                <a:t>하나님의 감동</a:t>
              </a:r>
              <a:r>
                <a:rPr lang="ko-KR" altLang="en-US" sz="1050" dirty="0"/>
                <a:t>으로 된 것으로 </a:t>
              </a:r>
              <a:r>
                <a:rPr lang="ko-KR" altLang="en-US" sz="1200" b="1" dirty="0" smtClean="0"/>
                <a:t>교훈</a:t>
              </a:r>
              <a:r>
                <a:rPr lang="ko-KR" altLang="en-US" sz="1050" dirty="0" smtClean="0"/>
                <a:t>과 </a:t>
              </a:r>
              <a:r>
                <a:rPr lang="ko-KR" altLang="en-US" sz="1200" b="1" dirty="0"/>
                <a:t>책망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바르게 함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의</a:t>
              </a:r>
              <a:r>
                <a:rPr lang="ko-KR" altLang="en-US" sz="1050" dirty="0"/>
                <a:t>로 </a:t>
              </a:r>
              <a:r>
                <a:rPr lang="ko-KR" altLang="en-US" sz="1050" i="1" u="sng" dirty="0"/>
                <a:t>교육하기에 </a:t>
              </a:r>
              <a:r>
                <a:rPr lang="ko-KR" altLang="en-US" sz="1050" i="1" u="sng" dirty="0" smtClean="0"/>
                <a:t>유익</a:t>
              </a:r>
              <a:r>
                <a:rPr lang="ko-KR" altLang="en-US" sz="1050" dirty="0" smtClean="0"/>
                <a:t>합니다</a:t>
              </a:r>
              <a:r>
                <a:rPr lang="en-US" altLang="ko-KR" sz="1050" dirty="0" smtClean="0"/>
                <a:t>.  (</a:t>
              </a:r>
              <a:r>
                <a:rPr lang="ko-KR" altLang="en-US" sz="1050" dirty="0" err="1" smtClean="0"/>
                <a:t>딤후</a:t>
              </a:r>
              <a:r>
                <a:rPr lang="ko-KR" altLang="en-US" sz="1050" dirty="0" smtClean="0"/>
                <a:t> </a:t>
              </a:r>
              <a:r>
                <a:rPr lang="en-US" altLang="ko-KR" sz="1050" dirty="0" smtClean="0"/>
                <a:t>3:16)</a:t>
              </a:r>
              <a:endParaRPr lang="ko-KR" altLang="en-US" sz="1050" dirty="0"/>
            </a:p>
          </p:txBody>
        </p:sp>
        <p:pic>
          <p:nvPicPr>
            <p:cNvPr id="26" name="그림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275" y="28375"/>
              <a:ext cx="1391056" cy="574712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-991" y="54409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4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성 경 개 관</a:t>
              </a:r>
              <a:endPara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cxnSp>
          <p:nvCxnSpPr>
            <p:cNvPr id="28" name="직선 연결선 27"/>
            <p:cNvCxnSpPr/>
            <p:nvPr/>
          </p:nvCxnSpPr>
          <p:spPr>
            <a:xfrm>
              <a:off x="76200" y="574512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>
              <a:off x="66675" y="31587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Oval 5"/>
          <p:cNvSpPr>
            <a:spLocks noChangeArrowheads="1"/>
          </p:cNvSpPr>
          <p:nvPr/>
        </p:nvSpPr>
        <p:spPr bwMode="auto">
          <a:xfrm>
            <a:off x="785933" y="2431161"/>
            <a:ext cx="936625" cy="865187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25400" dir="11100000" sx="102000" sy="102000" algn="tr" rotWithShape="0">
              <a:srgbClr val="FF0000">
                <a:alpha val="4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창세기</a:t>
            </a:r>
            <a:endParaRPr lang="ko-KR" altLang="en-US" sz="1600" dirty="0"/>
          </a:p>
        </p:txBody>
      </p:sp>
      <p:sp>
        <p:nvSpPr>
          <p:cNvPr id="92" name="Oval 20"/>
          <p:cNvSpPr>
            <a:spLocks noChangeArrowheads="1"/>
          </p:cNvSpPr>
          <p:nvPr/>
        </p:nvSpPr>
        <p:spPr bwMode="auto">
          <a:xfrm>
            <a:off x="1990725" y="3370734"/>
            <a:ext cx="647700" cy="576262"/>
          </a:xfrm>
          <a:prstGeom prst="ellipse">
            <a:avLst/>
          </a:prstGeom>
          <a:solidFill>
            <a:schemeClr val="accent4"/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schemeClr val="tx1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err="1" smtClean="0"/>
              <a:t>레위기</a:t>
            </a:r>
            <a:endParaRPr lang="ko-KR" altLang="en-US" sz="1600" dirty="0"/>
          </a:p>
        </p:txBody>
      </p:sp>
      <p:sp>
        <p:nvSpPr>
          <p:cNvPr id="97" name="Rectangle 25"/>
          <p:cNvSpPr>
            <a:spLocks noChangeArrowheads="1"/>
          </p:cNvSpPr>
          <p:nvPr/>
        </p:nvSpPr>
        <p:spPr bwMode="auto">
          <a:xfrm>
            <a:off x="7194444" y="3441791"/>
            <a:ext cx="818221" cy="3208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pPr algn="ctr"/>
            <a:r>
              <a:rPr lang="en-US" altLang="ko-KR" sz="1600" dirty="0"/>
              <a:t>12</a:t>
            </a:r>
            <a:r>
              <a:rPr lang="ko-KR" altLang="en-US" sz="1600" dirty="0"/>
              <a:t>권</a:t>
            </a:r>
          </a:p>
        </p:txBody>
      </p:sp>
      <p:sp>
        <p:nvSpPr>
          <p:cNvPr id="101" name="Text Box 37"/>
          <p:cNvSpPr txBox="1">
            <a:spLocks noChangeArrowheads="1"/>
          </p:cNvSpPr>
          <p:nvPr/>
        </p:nvSpPr>
        <p:spPr bwMode="auto">
          <a:xfrm>
            <a:off x="1327554" y="4893569"/>
            <a:ext cx="5421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ko-KR" dirty="0"/>
              <a:t>5</a:t>
            </a:r>
            <a:r>
              <a:rPr lang="ko-KR" altLang="en-US" dirty="0"/>
              <a:t>권</a:t>
            </a:r>
          </a:p>
        </p:txBody>
      </p:sp>
      <p:sp>
        <p:nvSpPr>
          <p:cNvPr id="102" name="Text Box 38"/>
          <p:cNvSpPr txBox="1">
            <a:spLocks noChangeArrowheads="1"/>
          </p:cNvSpPr>
          <p:nvPr/>
        </p:nvSpPr>
        <p:spPr bwMode="auto">
          <a:xfrm>
            <a:off x="1177490" y="5636179"/>
            <a:ext cx="6687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ko-KR" dirty="0"/>
              <a:t>17</a:t>
            </a:r>
            <a:r>
              <a:rPr lang="ko-KR" altLang="en-US" dirty="0"/>
              <a:t>권</a:t>
            </a:r>
          </a:p>
        </p:txBody>
      </p:sp>
      <p:sp>
        <p:nvSpPr>
          <p:cNvPr id="103" name="Text Box 39"/>
          <p:cNvSpPr txBox="1">
            <a:spLocks noChangeArrowheads="1"/>
          </p:cNvSpPr>
          <p:nvPr/>
        </p:nvSpPr>
        <p:spPr bwMode="auto">
          <a:xfrm>
            <a:off x="1177490" y="6261556"/>
            <a:ext cx="6687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ko-KR" dirty="0"/>
              <a:t>17</a:t>
            </a:r>
            <a:r>
              <a:rPr lang="ko-KR" altLang="en-US" dirty="0"/>
              <a:t>권</a:t>
            </a:r>
          </a:p>
        </p:txBody>
      </p:sp>
      <p:cxnSp>
        <p:nvCxnSpPr>
          <p:cNvPr id="108" name="직선 화살표 연결선 107"/>
          <p:cNvCxnSpPr/>
          <p:nvPr/>
        </p:nvCxnSpPr>
        <p:spPr>
          <a:xfrm>
            <a:off x="605809" y="4062412"/>
            <a:ext cx="10797817" cy="10055"/>
          </a:xfrm>
          <a:prstGeom prst="straightConnector1">
            <a:avLst/>
          </a:prstGeom>
          <a:ln w="53975" cap="rnd">
            <a:solidFill>
              <a:schemeClr val="tx1"/>
            </a:solidFill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4287197" y="759305"/>
            <a:ext cx="3752950" cy="400110"/>
          </a:xfrm>
          <a:prstGeom prst="rect">
            <a:avLst/>
          </a:prstGeom>
          <a:gradFill>
            <a:gsLst>
              <a:gs pos="11000">
                <a:schemeClr val="accent1">
                  <a:lumMod val="5000"/>
                  <a:lumOff val="95000"/>
                </a:schemeClr>
              </a:gs>
              <a:gs pos="72000">
                <a:schemeClr val="accent4"/>
              </a:gs>
              <a:gs pos="83000">
                <a:schemeClr val="bg2"/>
              </a:gs>
              <a:gs pos="98000">
                <a:schemeClr val="bg1"/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solidFill>
                  <a:srgbClr val="C00000"/>
                </a:solidFill>
              </a:rPr>
              <a:t>한 눈으로 보는 구약 성경 </a:t>
            </a:r>
            <a:r>
              <a:rPr lang="en-US" altLang="ko-KR" sz="2000" b="1" dirty="0" smtClean="0">
                <a:solidFill>
                  <a:srgbClr val="C00000"/>
                </a:solidFill>
              </a:rPr>
              <a:t>39</a:t>
            </a:r>
            <a:r>
              <a:rPr lang="ko-KR" altLang="en-US" sz="2000" b="1" dirty="0" smtClean="0">
                <a:solidFill>
                  <a:srgbClr val="C00000"/>
                </a:solidFill>
              </a:rPr>
              <a:t>권</a:t>
            </a:r>
            <a:endParaRPr lang="ko-KR" altLang="en-US" sz="20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3816169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>
                <a:latin typeface="HY목각파임B" panose="02030600000101010101" pitchFamily="18" charset="-127"/>
                <a:ea typeface="HY목각파임B" panose="02030600000101010101" pitchFamily="18" charset="-127"/>
              </a:rPr>
              <a:t>역사의 </a:t>
            </a:r>
            <a:endParaRPr lang="en-US" altLang="ko-KR" sz="1200" dirty="0" smtClean="0">
              <a:latin typeface="HY목각파임B" panose="02030600000101010101" pitchFamily="18" charset="-127"/>
              <a:ea typeface="HY목각파임B" panose="02030600000101010101" pitchFamily="18" charset="-127"/>
            </a:endParaRPr>
          </a:p>
          <a:p>
            <a:r>
              <a:rPr lang="ko-KR" altLang="en-US" sz="1200" dirty="0" smtClean="0">
                <a:latin typeface="HY목각파임B" panose="02030600000101010101" pitchFamily="18" charset="-127"/>
                <a:ea typeface="HY목각파임B" panose="02030600000101010101" pitchFamily="18" charset="-127"/>
              </a:rPr>
              <a:t>시   작</a:t>
            </a:r>
            <a:endParaRPr lang="ko-KR" altLang="en-US" sz="1200" dirty="0">
              <a:latin typeface="HY목각파임B" panose="02030600000101010101" pitchFamily="18" charset="-127"/>
              <a:ea typeface="HY목각파임B" panose="02030600000101010101" pitchFamily="18" charset="-127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1391781" y="3831579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>
                <a:latin typeface="HY목각파임B" panose="02030600000101010101" pitchFamily="18" charset="-127"/>
                <a:ea typeface="HY목각파임B" panose="02030600000101010101" pitchFamily="18" charset="-127"/>
              </a:rPr>
              <a:t>신약을</a:t>
            </a:r>
            <a:endParaRPr lang="en-US" altLang="ko-KR" sz="1200" dirty="0" smtClean="0">
              <a:latin typeface="HY목각파임B" panose="02030600000101010101" pitchFamily="18" charset="-127"/>
              <a:ea typeface="HY목각파임B" panose="02030600000101010101" pitchFamily="18" charset="-127"/>
            </a:endParaRPr>
          </a:p>
          <a:p>
            <a:r>
              <a:rPr lang="ko-KR" altLang="en-US" sz="1200" dirty="0" smtClean="0">
                <a:latin typeface="HY목각파임B" panose="02030600000101010101" pitchFamily="18" charset="-127"/>
                <a:ea typeface="HY목각파임B" panose="02030600000101010101" pitchFamily="18" charset="-127"/>
              </a:rPr>
              <a:t>향   해</a:t>
            </a:r>
            <a:endParaRPr lang="ko-KR" altLang="en-US" sz="1200" dirty="0">
              <a:latin typeface="HY목각파임B" panose="02030600000101010101" pitchFamily="18" charset="-127"/>
              <a:ea typeface="HY목각파임B" panose="02030600000101010101" pitchFamily="18" charset="-127"/>
            </a:endParaRPr>
          </a:p>
        </p:txBody>
      </p:sp>
      <p:sp>
        <p:nvSpPr>
          <p:cNvPr id="113" name="Oval 5"/>
          <p:cNvSpPr>
            <a:spLocks noChangeArrowheads="1"/>
          </p:cNvSpPr>
          <p:nvPr/>
        </p:nvSpPr>
        <p:spPr bwMode="auto">
          <a:xfrm>
            <a:off x="1846263" y="2455317"/>
            <a:ext cx="936625" cy="865187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25400" dir="11100000" sx="102000" sy="102000" algn="tr" rotWithShape="0">
              <a:srgbClr val="FF0000">
                <a:alpha val="4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출애굽기</a:t>
            </a:r>
            <a:endParaRPr lang="ko-KR" altLang="en-US" sz="1600" dirty="0"/>
          </a:p>
        </p:txBody>
      </p:sp>
      <p:sp>
        <p:nvSpPr>
          <p:cNvPr id="114" name="Oval 5"/>
          <p:cNvSpPr>
            <a:spLocks noChangeArrowheads="1"/>
          </p:cNvSpPr>
          <p:nvPr/>
        </p:nvSpPr>
        <p:spPr bwMode="auto">
          <a:xfrm>
            <a:off x="2897187" y="2455316"/>
            <a:ext cx="936625" cy="865187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25400" dir="11100000" sx="102000" sy="102000" algn="tr" rotWithShape="0">
              <a:srgbClr val="FF0000">
                <a:alpha val="4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민수기</a:t>
            </a:r>
            <a:endParaRPr lang="ko-KR" altLang="en-US" sz="1600" dirty="0"/>
          </a:p>
        </p:txBody>
      </p:sp>
      <p:sp>
        <p:nvSpPr>
          <p:cNvPr id="115" name="Oval 5"/>
          <p:cNvSpPr>
            <a:spLocks noChangeArrowheads="1"/>
          </p:cNvSpPr>
          <p:nvPr/>
        </p:nvSpPr>
        <p:spPr bwMode="auto">
          <a:xfrm>
            <a:off x="3957517" y="2431160"/>
            <a:ext cx="936625" cy="865187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25400" dir="11100000" sx="102000" sy="102000" algn="tr" rotWithShape="0">
              <a:srgbClr val="FF0000">
                <a:alpha val="4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err="1" smtClean="0"/>
              <a:t>여호수아</a:t>
            </a:r>
            <a:endParaRPr lang="ko-KR" altLang="en-US" sz="1600" dirty="0"/>
          </a:p>
        </p:txBody>
      </p:sp>
      <p:sp>
        <p:nvSpPr>
          <p:cNvPr id="116" name="Oval 20"/>
          <p:cNvSpPr>
            <a:spLocks noChangeArrowheads="1"/>
          </p:cNvSpPr>
          <p:nvPr/>
        </p:nvSpPr>
        <p:spPr bwMode="auto">
          <a:xfrm>
            <a:off x="3041649" y="3376930"/>
            <a:ext cx="647700" cy="576262"/>
          </a:xfrm>
          <a:prstGeom prst="ellipse">
            <a:avLst/>
          </a:prstGeom>
          <a:solidFill>
            <a:schemeClr val="accent4"/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schemeClr val="tx1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신명기</a:t>
            </a:r>
            <a:endParaRPr lang="ko-KR" altLang="en-US" sz="1600" dirty="0"/>
          </a:p>
        </p:txBody>
      </p:sp>
      <p:sp>
        <p:nvSpPr>
          <p:cNvPr id="117" name="Oval 5"/>
          <p:cNvSpPr>
            <a:spLocks noChangeArrowheads="1"/>
          </p:cNvSpPr>
          <p:nvPr/>
        </p:nvSpPr>
        <p:spPr bwMode="auto">
          <a:xfrm>
            <a:off x="4987683" y="2431160"/>
            <a:ext cx="936625" cy="865187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25400" dir="11100000" sx="102000" sy="102000" algn="tr" rotWithShape="0">
              <a:srgbClr val="FF0000">
                <a:alpha val="4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사사기</a:t>
            </a:r>
            <a:endParaRPr lang="ko-KR" altLang="en-US" sz="1600" dirty="0"/>
          </a:p>
        </p:txBody>
      </p:sp>
      <p:sp>
        <p:nvSpPr>
          <p:cNvPr id="118" name="Oval 20"/>
          <p:cNvSpPr>
            <a:spLocks noChangeArrowheads="1"/>
          </p:cNvSpPr>
          <p:nvPr/>
        </p:nvSpPr>
        <p:spPr bwMode="auto">
          <a:xfrm>
            <a:off x="5132145" y="3352774"/>
            <a:ext cx="647700" cy="576262"/>
          </a:xfrm>
          <a:prstGeom prst="ellipse">
            <a:avLst/>
          </a:prstGeom>
          <a:solidFill>
            <a:schemeClr val="accent4"/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schemeClr val="tx1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룻기</a:t>
            </a:r>
            <a:endParaRPr lang="ko-KR" altLang="en-US" sz="1600" dirty="0"/>
          </a:p>
        </p:txBody>
      </p:sp>
      <p:sp>
        <p:nvSpPr>
          <p:cNvPr id="119" name="Oval 5"/>
          <p:cNvSpPr>
            <a:spLocks noChangeArrowheads="1"/>
          </p:cNvSpPr>
          <p:nvPr/>
        </p:nvSpPr>
        <p:spPr bwMode="auto">
          <a:xfrm>
            <a:off x="6028530" y="2442572"/>
            <a:ext cx="936625" cy="865187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25400" dir="11100000" sx="102000" sy="102000" algn="tr" rotWithShape="0">
              <a:srgbClr val="FF0000">
                <a:alpha val="4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err="1" smtClean="0"/>
              <a:t>사무엘서</a:t>
            </a:r>
            <a:endParaRPr lang="ko-KR" altLang="en-US" sz="1600" dirty="0"/>
          </a:p>
        </p:txBody>
      </p:sp>
      <p:sp>
        <p:nvSpPr>
          <p:cNvPr id="120" name="AutoShape 6"/>
          <p:cNvSpPr>
            <a:spLocks noChangeArrowheads="1"/>
          </p:cNvSpPr>
          <p:nvPr/>
        </p:nvSpPr>
        <p:spPr bwMode="auto">
          <a:xfrm>
            <a:off x="6081591" y="1756898"/>
            <a:ext cx="792163" cy="598622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시편</a:t>
            </a:r>
            <a:endParaRPr lang="ko-KR" altLang="en-US" sz="1600" dirty="0"/>
          </a:p>
        </p:txBody>
      </p:sp>
      <p:sp>
        <p:nvSpPr>
          <p:cNvPr id="121" name="Oval 5"/>
          <p:cNvSpPr>
            <a:spLocks noChangeArrowheads="1"/>
          </p:cNvSpPr>
          <p:nvPr/>
        </p:nvSpPr>
        <p:spPr bwMode="auto">
          <a:xfrm>
            <a:off x="7076040" y="2431161"/>
            <a:ext cx="936625" cy="865187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25400" dir="11100000" sx="102000" sy="102000" algn="tr" rotWithShape="0">
              <a:srgbClr val="FF0000">
                <a:alpha val="4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열왕기서</a:t>
            </a:r>
            <a:endParaRPr lang="ko-KR" altLang="en-US" sz="1600" dirty="0"/>
          </a:p>
        </p:txBody>
      </p:sp>
      <p:sp>
        <p:nvSpPr>
          <p:cNvPr id="122" name="AutoShape 6"/>
          <p:cNvSpPr>
            <a:spLocks noChangeArrowheads="1"/>
          </p:cNvSpPr>
          <p:nvPr/>
        </p:nvSpPr>
        <p:spPr bwMode="auto">
          <a:xfrm>
            <a:off x="6982034" y="1893389"/>
            <a:ext cx="555354" cy="462131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050" dirty="0" smtClean="0"/>
              <a:t>전도서</a:t>
            </a:r>
            <a:endParaRPr lang="ko-KR" altLang="en-US" sz="1050" dirty="0"/>
          </a:p>
        </p:txBody>
      </p:sp>
      <p:sp>
        <p:nvSpPr>
          <p:cNvPr id="123" name="AutoShape 6"/>
          <p:cNvSpPr>
            <a:spLocks noChangeArrowheads="1"/>
          </p:cNvSpPr>
          <p:nvPr/>
        </p:nvSpPr>
        <p:spPr bwMode="auto">
          <a:xfrm>
            <a:off x="7527258" y="1898958"/>
            <a:ext cx="555354" cy="462131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050" dirty="0" smtClean="0"/>
              <a:t>아가</a:t>
            </a:r>
            <a:endParaRPr lang="ko-KR" altLang="en-US" sz="1050" dirty="0"/>
          </a:p>
        </p:txBody>
      </p:sp>
      <p:sp>
        <p:nvSpPr>
          <p:cNvPr id="124" name="AutoShape 6"/>
          <p:cNvSpPr>
            <a:spLocks noChangeArrowheads="1"/>
          </p:cNvSpPr>
          <p:nvPr/>
        </p:nvSpPr>
        <p:spPr bwMode="auto">
          <a:xfrm>
            <a:off x="7266675" y="1429055"/>
            <a:ext cx="555354" cy="462131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050" dirty="0" smtClean="0"/>
              <a:t>잠언</a:t>
            </a:r>
            <a:endParaRPr lang="ko-KR" altLang="en-US" sz="1050" dirty="0"/>
          </a:p>
        </p:txBody>
      </p:sp>
      <p:sp>
        <p:nvSpPr>
          <p:cNvPr id="125" name="AutoShape 6"/>
          <p:cNvSpPr>
            <a:spLocks noChangeArrowheads="1"/>
          </p:cNvSpPr>
          <p:nvPr/>
        </p:nvSpPr>
        <p:spPr bwMode="auto">
          <a:xfrm>
            <a:off x="298941" y="4522233"/>
            <a:ext cx="900113" cy="76318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smtClean="0"/>
              <a:t>시가서</a:t>
            </a:r>
            <a:endParaRPr lang="ko-KR" altLang="en-US" sz="1600" dirty="0"/>
          </a:p>
        </p:txBody>
      </p:sp>
      <p:sp>
        <p:nvSpPr>
          <p:cNvPr id="126" name="Oval 5"/>
          <p:cNvSpPr>
            <a:spLocks noChangeArrowheads="1"/>
          </p:cNvSpPr>
          <p:nvPr/>
        </p:nvSpPr>
        <p:spPr bwMode="auto">
          <a:xfrm>
            <a:off x="366281" y="5457650"/>
            <a:ext cx="758748" cy="673394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25400" dir="11100000" sx="102000" sy="102000" algn="tr" rotWithShape="0">
              <a:srgbClr val="FF0000">
                <a:alpha val="4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역사서</a:t>
            </a:r>
            <a:endParaRPr lang="ko-KR" altLang="en-US" sz="1600" dirty="0"/>
          </a:p>
        </p:txBody>
      </p:sp>
      <p:sp>
        <p:nvSpPr>
          <p:cNvPr id="127" name="Rectangle 25"/>
          <p:cNvSpPr>
            <a:spLocks noChangeArrowheads="1"/>
          </p:cNvSpPr>
          <p:nvPr/>
        </p:nvSpPr>
        <p:spPr bwMode="auto">
          <a:xfrm>
            <a:off x="328005" y="6275558"/>
            <a:ext cx="818221" cy="3208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예언서</a:t>
            </a:r>
            <a:endParaRPr lang="ko-KR" altLang="en-US" sz="1600" dirty="0"/>
          </a:p>
        </p:txBody>
      </p:sp>
      <p:sp>
        <p:nvSpPr>
          <p:cNvPr id="129" name="Oval 5"/>
          <p:cNvSpPr>
            <a:spLocks noChangeArrowheads="1"/>
          </p:cNvSpPr>
          <p:nvPr/>
        </p:nvSpPr>
        <p:spPr bwMode="auto">
          <a:xfrm>
            <a:off x="7118478" y="4179832"/>
            <a:ext cx="936625" cy="865187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25400" dir="11100000" sx="102000" sy="102000" algn="tr" rotWithShape="0">
              <a:srgbClr val="FF0000">
                <a:alpha val="4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역대서</a:t>
            </a:r>
            <a:endParaRPr lang="ko-KR" altLang="en-US" sz="1600" dirty="0"/>
          </a:p>
        </p:txBody>
      </p:sp>
      <p:sp>
        <p:nvSpPr>
          <p:cNvPr id="130" name="Oval 20"/>
          <p:cNvSpPr>
            <a:spLocks noChangeArrowheads="1"/>
          </p:cNvSpPr>
          <p:nvPr/>
        </p:nvSpPr>
        <p:spPr bwMode="auto">
          <a:xfrm>
            <a:off x="9166530" y="4289650"/>
            <a:ext cx="647700" cy="576262"/>
          </a:xfrm>
          <a:prstGeom prst="ellipse">
            <a:avLst/>
          </a:prstGeom>
          <a:solidFill>
            <a:schemeClr val="accent4"/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schemeClr val="tx1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err="1" smtClean="0"/>
              <a:t>에스더</a:t>
            </a:r>
            <a:endParaRPr lang="ko-KR" altLang="en-US" sz="1600" dirty="0"/>
          </a:p>
        </p:txBody>
      </p:sp>
      <p:sp>
        <p:nvSpPr>
          <p:cNvPr id="131" name="Oval 5"/>
          <p:cNvSpPr>
            <a:spLocks noChangeArrowheads="1"/>
          </p:cNvSpPr>
          <p:nvPr/>
        </p:nvSpPr>
        <p:spPr bwMode="auto">
          <a:xfrm>
            <a:off x="9994755" y="4198867"/>
            <a:ext cx="936625" cy="865187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25400" dir="11100000" sx="102000" sy="102000" algn="tr" rotWithShape="0">
              <a:srgbClr val="FF0000">
                <a:alpha val="4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err="1" smtClean="0"/>
              <a:t>에스라</a:t>
            </a:r>
            <a:endParaRPr lang="en-US" altLang="ko-KR" sz="1600" dirty="0" smtClean="0"/>
          </a:p>
          <a:p>
            <a:pPr algn="ctr"/>
            <a:r>
              <a:rPr lang="ko-KR" altLang="en-US" sz="1600" dirty="0" err="1" smtClean="0"/>
              <a:t>느헤미야</a:t>
            </a:r>
            <a:endParaRPr lang="ko-KR" altLang="en-US" sz="1600" dirty="0"/>
          </a:p>
        </p:txBody>
      </p:sp>
      <p:sp>
        <p:nvSpPr>
          <p:cNvPr id="132" name="Rectangle 25"/>
          <p:cNvSpPr>
            <a:spLocks noChangeArrowheads="1"/>
          </p:cNvSpPr>
          <p:nvPr/>
        </p:nvSpPr>
        <p:spPr bwMode="auto">
          <a:xfrm>
            <a:off x="10033845" y="5186726"/>
            <a:ext cx="901002" cy="50176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err="1" smtClean="0"/>
              <a:t>학개</a:t>
            </a:r>
            <a:endParaRPr lang="en-US" altLang="ko-KR" sz="1600" dirty="0"/>
          </a:p>
          <a:p>
            <a:pPr algn="ctr"/>
            <a:r>
              <a:rPr lang="ko-KR" altLang="en-US" sz="1600" dirty="0" err="1" smtClean="0"/>
              <a:t>스가랴</a:t>
            </a:r>
            <a:endParaRPr lang="ko-KR" altLang="en-US" sz="1600" dirty="0"/>
          </a:p>
        </p:txBody>
      </p:sp>
      <p:sp>
        <p:nvSpPr>
          <p:cNvPr id="133" name="Rectangle 25"/>
          <p:cNvSpPr>
            <a:spLocks noChangeArrowheads="1"/>
          </p:cNvSpPr>
          <p:nvPr/>
        </p:nvSpPr>
        <p:spPr bwMode="auto">
          <a:xfrm>
            <a:off x="11068166" y="4469544"/>
            <a:ext cx="818221" cy="3208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말라기</a:t>
            </a:r>
            <a:endParaRPr lang="ko-KR" altLang="en-US" sz="1600" dirty="0"/>
          </a:p>
        </p:txBody>
      </p:sp>
      <p:sp>
        <p:nvSpPr>
          <p:cNvPr id="135" name="Rectangle 25"/>
          <p:cNvSpPr>
            <a:spLocks noChangeArrowheads="1"/>
          </p:cNvSpPr>
          <p:nvPr/>
        </p:nvSpPr>
        <p:spPr bwMode="auto">
          <a:xfrm>
            <a:off x="8141217" y="4315285"/>
            <a:ext cx="888762" cy="5203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err="1" smtClean="0"/>
              <a:t>다니엘</a:t>
            </a:r>
            <a:r>
              <a:rPr lang="en-US" altLang="ko-KR" sz="1600" dirty="0"/>
              <a:t/>
            </a:r>
            <a:br>
              <a:rPr lang="en-US" altLang="ko-KR" sz="1600" dirty="0"/>
            </a:br>
            <a:r>
              <a:rPr lang="ko-KR" altLang="en-US" sz="1600" dirty="0" err="1" smtClean="0"/>
              <a:t>에스겔</a:t>
            </a:r>
            <a:endParaRPr lang="ko-KR" altLang="en-US" sz="1600" dirty="0"/>
          </a:p>
        </p:txBody>
      </p:sp>
      <p:grpSp>
        <p:nvGrpSpPr>
          <p:cNvPr id="46" name="그룹 45"/>
          <p:cNvGrpSpPr/>
          <p:nvPr/>
        </p:nvGrpSpPr>
        <p:grpSpPr>
          <a:xfrm>
            <a:off x="11361284" y="5804534"/>
            <a:ext cx="830716" cy="1057275"/>
            <a:chOff x="11361284" y="5804534"/>
            <a:chExt cx="830716" cy="1057275"/>
          </a:xfrm>
        </p:grpSpPr>
        <p:pic>
          <p:nvPicPr>
            <p:cNvPr id="47" name="그림 4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61284" y="5804534"/>
              <a:ext cx="830716" cy="1057275"/>
            </a:xfrm>
            <a:prstGeom prst="rect">
              <a:avLst/>
            </a:prstGeom>
          </p:spPr>
        </p:pic>
        <p:sp>
          <p:nvSpPr>
            <p:cNvPr id="48" name="TextBox 47"/>
            <p:cNvSpPr txBox="1"/>
            <p:nvPr/>
          </p:nvSpPr>
          <p:spPr>
            <a:xfrm>
              <a:off x="11361284" y="6406646"/>
              <a:ext cx="2888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4</a:t>
              </a:r>
              <a:endParaRPr lang="ko-KR" altLang="en-US" sz="1400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9726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7" grpId="0" animBg="1"/>
      <p:bldP spid="92" grpId="0" animBg="1"/>
      <p:bldP spid="97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설명선 1(강조선) 72"/>
          <p:cNvSpPr/>
          <p:nvPr/>
        </p:nvSpPr>
        <p:spPr>
          <a:xfrm>
            <a:off x="1650469" y="1738181"/>
            <a:ext cx="2058192" cy="211119"/>
          </a:xfrm>
          <a:prstGeom prst="accentCallout1">
            <a:avLst>
              <a:gd name="adj1" fmla="val 57076"/>
              <a:gd name="adj2" fmla="val -1927"/>
              <a:gd name="adj3" fmla="val 361552"/>
              <a:gd name="adj4" fmla="val -770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dirty="0" smtClean="0">
                <a:solidFill>
                  <a:schemeClr val="tx1"/>
                </a:solidFill>
              </a:rPr>
              <a:t>창조와 범죄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이스라엘 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12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지파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sp>
        <p:nvSpPr>
          <p:cNvPr id="78" name="AutoShape 6"/>
          <p:cNvSpPr>
            <a:spLocks noChangeArrowheads="1"/>
          </p:cNvSpPr>
          <p:nvPr/>
        </p:nvSpPr>
        <p:spPr bwMode="auto">
          <a:xfrm>
            <a:off x="830605" y="1737098"/>
            <a:ext cx="792163" cy="598622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욥기</a:t>
            </a:r>
            <a:endParaRPr lang="ko-KR" altLang="en-US" sz="1600" dirty="0"/>
          </a:p>
        </p:txBody>
      </p:sp>
      <p:sp>
        <p:nvSpPr>
          <p:cNvPr id="13" name="직사각형 12"/>
          <p:cNvSpPr/>
          <p:nvPr/>
        </p:nvSpPr>
        <p:spPr>
          <a:xfrm>
            <a:off x="76200" y="4437064"/>
            <a:ext cx="1770063" cy="2347713"/>
          </a:xfrm>
          <a:prstGeom prst="rect">
            <a:avLst/>
          </a:prstGeom>
          <a:solidFill>
            <a:schemeClr val="accent4">
              <a:alpha val="1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" name="그룹 2"/>
          <p:cNvGrpSpPr/>
          <p:nvPr/>
        </p:nvGrpSpPr>
        <p:grpSpPr>
          <a:xfrm>
            <a:off x="494581" y="703552"/>
            <a:ext cx="2870919" cy="624734"/>
            <a:chOff x="494581" y="416666"/>
            <a:chExt cx="2870919" cy="624734"/>
          </a:xfrm>
        </p:grpSpPr>
        <p:sp>
          <p:nvSpPr>
            <p:cNvPr id="8" name="직사각형 7"/>
            <p:cNvSpPr/>
            <p:nvPr/>
          </p:nvSpPr>
          <p:spPr>
            <a:xfrm>
              <a:off x="678133" y="659602"/>
              <a:ext cx="2687367" cy="27257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100000">
                  <a:schemeClr val="accent2"/>
                </a:gs>
                <a:gs pos="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    </a:t>
              </a:r>
              <a:r>
                <a:rPr lang="en-US" altLang="ko-KR" sz="1600" dirty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2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. 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구약 이야기</a:t>
              </a:r>
              <a:r>
                <a:rPr lang="en-US" altLang="ko-KR" sz="1600" dirty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(1)</a:t>
              </a:r>
              <a:endParaRPr lang="ko-KR" altLang="en-US" sz="1600" dirty="0">
                <a:solidFill>
                  <a:schemeClr val="tx1"/>
                </a:solidFill>
                <a:latin typeface="휴먼엑스포" panose="02030504000101010101" pitchFamily="18" charset="-127"/>
                <a:ea typeface="휴먼엑스포" panose="02030504000101010101" pitchFamily="18" charset="-127"/>
              </a:endParaRPr>
            </a:p>
          </p:txBody>
        </p:sp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581" y="416666"/>
              <a:ext cx="485071" cy="624734"/>
            </a:xfrm>
            <a:prstGeom prst="rect">
              <a:avLst/>
            </a:prstGeom>
          </p:spPr>
        </p:pic>
      </p:grpSp>
      <p:grpSp>
        <p:nvGrpSpPr>
          <p:cNvPr id="24" name="그룹 23"/>
          <p:cNvGrpSpPr/>
          <p:nvPr/>
        </p:nvGrpSpPr>
        <p:grpSpPr>
          <a:xfrm>
            <a:off x="-991" y="28375"/>
            <a:ext cx="12116791" cy="574712"/>
            <a:chOff x="-991" y="28375"/>
            <a:chExt cx="12116791" cy="574712"/>
          </a:xfrm>
        </p:grpSpPr>
        <p:sp>
          <p:nvSpPr>
            <p:cNvPr id="25" name="직사각형 24"/>
            <p:cNvSpPr/>
            <p:nvPr/>
          </p:nvSpPr>
          <p:spPr>
            <a:xfrm>
              <a:off x="3220474" y="109132"/>
              <a:ext cx="889532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200" b="1" dirty="0"/>
                <a:t>모든 성경</a:t>
              </a:r>
              <a:r>
                <a:rPr lang="ko-KR" altLang="en-US" sz="1050" dirty="0"/>
                <a:t>은 </a:t>
              </a:r>
              <a:r>
                <a:rPr lang="ko-KR" altLang="en-US" sz="1200" b="1" dirty="0"/>
                <a:t>하나님의 감동</a:t>
              </a:r>
              <a:r>
                <a:rPr lang="ko-KR" altLang="en-US" sz="1050" dirty="0"/>
                <a:t>으로 된 것으로 </a:t>
              </a:r>
              <a:r>
                <a:rPr lang="ko-KR" altLang="en-US" sz="1200" b="1" dirty="0" smtClean="0"/>
                <a:t>교훈</a:t>
              </a:r>
              <a:r>
                <a:rPr lang="ko-KR" altLang="en-US" sz="1050" dirty="0" smtClean="0"/>
                <a:t>과 </a:t>
              </a:r>
              <a:r>
                <a:rPr lang="ko-KR" altLang="en-US" sz="1200" b="1" dirty="0"/>
                <a:t>책망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바르게 함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의</a:t>
              </a:r>
              <a:r>
                <a:rPr lang="ko-KR" altLang="en-US" sz="1050" dirty="0"/>
                <a:t>로 </a:t>
              </a:r>
              <a:r>
                <a:rPr lang="ko-KR" altLang="en-US" sz="1050" i="1" u="sng" dirty="0"/>
                <a:t>교육하기에 </a:t>
              </a:r>
              <a:r>
                <a:rPr lang="ko-KR" altLang="en-US" sz="1050" i="1" u="sng" dirty="0" smtClean="0"/>
                <a:t>유익</a:t>
              </a:r>
              <a:r>
                <a:rPr lang="ko-KR" altLang="en-US" sz="1050" dirty="0" smtClean="0"/>
                <a:t>합니다</a:t>
              </a:r>
              <a:r>
                <a:rPr lang="en-US" altLang="ko-KR" sz="1050" dirty="0" smtClean="0"/>
                <a:t>.  (</a:t>
              </a:r>
              <a:r>
                <a:rPr lang="ko-KR" altLang="en-US" sz="1050" dirty="0" err="1" smtClean="0"/>
                <a:t>딤후</a:t>
              </a:r>
              <a:r>
                <a:rPr lang="ko-KR" altLang="en-US" sz="1050" dirty="0" smtClean="0"/>
                <a:t> </a:t>
              </a:r>
              <a:r>
                <a:rPr lang="en-US" altLang="ko-KR" sz="1050" dirty="0" smtClean="0"/>
                <a:t>3:16)</a:t>
              </a:r>
              <a:endParaRPr lang="ko-KR" altLang="en-US" sz="1050" dirty="0"/>
            </a:p>
          </p:txBody>
        </p:sp>
        <p:pic>
          <p:nvPicPr>
            <p:cNvPr id="26" name="그림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275" y="28375"/>
              <a:ext cx="1391056" cy="574712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-991" y="54409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4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성 경 개 관</a:t>
              </a:r>
              <a:endPara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cxnSp>
          <p:nvCxnSpPr>
            <p:cNvPr id="28" name="직선 연결선 27"/>
            <p:cNvCxnSpPr/>
            <p:nvPr/>
          </p:nvCxnSpPr>
          <p:spPr>
            <a:xfrm>
              <a:off x="76200" y="574512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>
              <a:off x="66675" y="31587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Oval 5"/>
          <p:cNvSpPr>
            <a:spLocks noChangeArrowheads="1"/>
          </p:cNvSpPr>
          <p:nvPr/>
        </p:nvSpPr>
        <p:spPr bwMode="auto">
          <a:xfrm>
            <a:off x="785933" y="2431161"/>
            <a:ext cx="936625" cy="865187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25400" dir="11100000" sx="102000" sy="102000" algn="tr" rotWithShape="0">
              <a:srgbClr val="FF0000">
                <a:alpha val="4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창세기</a:t>
            </a:r>
            <a:endParaRPr lang="ko-KR" altLang="en-US" sz="1600" dirty="0"/>
          </a:p>
        </p:txBody>
      </p:sp>
      <p:sp>
        <p:nvSpPr>
          <p:cNvPr id="92" name="Oval 20"/>
          <p:cNvSpPr>
            <a:spLocks noChangeArrowheads="1"/>
          </p:cNvSpPr>
          <p:nvPr/>
        </p:nvSpPr>
        <p:spPr bwMode="auto">
          <a:xfrm>
            <a:off x="1990725" y="3370734"/>
            <a:ext cx="647700" cy="576262"/>
          </a:xfrm>
          <a:prstGeom prst="ellipse">
            <a:avLst/>
          </a:prstGeom>
          <a:solidFill>
            <a:schemeClr val="accent4"/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schemeClr val="tx1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err="1" smtClean="0"/>
              <a:t>레위기</a:t>
            </a:r>
            <a:endParaRPr lang="ko-KR" altLang="en-US" sz="1600" dirty="0"/>
          </a:p>
        </p:txBody>
      </p:sp>
      <p:sp>
        <p:nvSpPr>
          <p:cNvPr id="97" name="Rectangle 25"/>
          <p:cNvSpPr>
            <a:spLocks noChangeArrowheads="1"/>
          </p:cNvSpPr>
          <p:nvPr/>
        </p:nvSpPr>
        <p:spPr bwMode="auto">
          <a:xfrm>
            <a:off x="7194444" y="3441791"/>
            <a:ext cx="818221" cy="3208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pPr algn="ctr"/>
            <a:r>
              <a:rPr lang="en-US" altLang="ko-KR" sz="1600" dirty="0"/>
              <a:t>12</a:t>
            </a:r>
            <a:r>
              <a:rPr lang="ko-KR" altLang="en-US" sz="1600" dirty="0"/>
              <a:t>권</a:t>
            </a:r>
          </a:p>
        </p:txBody>
      </p:sp>
      <p:sp>
        <p:nvSpPr>
          <p:cNvPr id="101" name="Text Box 37"/>
          <p:cNvSpPr txBox="1">
            <a:spLocks noChangeArrowheads="1"/>
          </p:cNvSpPr>
          <p:nvPr/>
        </p:nvSpPr>
        <p:spPr bwMode="auto">
          <a:xfrm>
            <a:off x="1327554" y="4893569"/>
            <a:ext cx="5421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ko-KR" dirty="0"/>
              <a:t>5</a:t>
            </a:r>
            <a:r>
              <a:rPr lang="ko-KR" altLang="en-US" dirty="0"/>
              <a:t>권</a:t>
            </a:r>
          </a:p>
        </p:txBody>
      </p:sp>
      <p:sp>
        <p:nvSpPr>
          <p:cNvPr id="102" name="Text Box 38"/>
          <p:cNvSpPr txBox="1">
            <a:spLocks noChangeArrowheads="1"/>
          </p:cNvSpPr>
          <p:nvPr/>
        </p:nvSpPr>
        <p:spPr bwMode="auto">
          <a:xfrm>
            <a:off x="1177490" y="5636179"/>
            <a:ext cx="6687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ko-KR" dirty="0"/>
              <a:t>17</a:t>
            </a:r>
            <a:r>
              <a:rPr lang="ko-KR" altLang="en-US" dirty="0"/>
              <a:t>권</a:t>
            </a:r>
          </a:p>
        </p:txBody>
      </p:sp>
      <p:sp>
        <p:nvSpPr>
          <p:cNvPr id="103" name="Text Box 39"/>
          <p:cNvSpPr txBox="1">
            <a:spLocks noChangeArrowheads="1"/>
          </p:cNvSpPr>
          <p:nvPr/>
        </p:nvSpPr>
        <p:spPr bwMode="auto">
          <a:xfrm>
            <a:off x="1177490" y="6261556"/>
            <a:ext cx="6687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ko-KR" dirty="0"/>
              <a:t>17</a:t>
            </a:r>
            <a:r>
              <a:rPr lang="ko-KR" altLang="en-US" dirty="0"/>
              <a:t>권</a:t>
            </a:r>
          </a:p>
        </p:txBody>
      </p:sp>
      <p:cxnSp>
        <p:nvCxnSpPr>
          <p:cNvPr id="108" name="직선 화살표 연결선 107"/>
          <p:cNvCxnSpPr/>
          <p:nvPr/>
        </p:nvCxnSpPr>
        <p:spPr>
          <a:xfrm>
            <a:off x="605809" y="4062412"/>
            <a:ext cx="10797817" cy="10055"/>
          </a:xfrm>
          <a:prstGeom prst="straightConnector1">
            <a:avLst/>
          </a:prstGeom>
          <a:ln w="53975" cap="rnd">
            <a:solidFill>
              <a:schemeClr val="tx1"/>
            </a:solidFill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4287197" y="759305"/>
            <a:ext cx="3752950" cy="400110"/>
          </a:xfrm>
          <a:prstGeom prst="rect">
            <a:avLst/>
          </a:prstGeom>
          <a:gradFill>
            <a:gsLst>
              <a:gs pos="11000">
                <a:schemeClr val="accent1">
                  <a:lumMod val="5000"/>
                  <a:lumOff val="95000"/>
                </a:schemeClr>
              </a:gs>
              <a:gs pos="72000">
                <a:schemeClr val="accent4"/>
              </a:gs>
              <a:gs pos="83000">
                <a:schemeClr val="bg2"/>
              </a:gs>
              <a:gs pos="98000">
                <a:schemeClr val="bg1"/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solidFill>
                  <a:srgbClr val="C00000"/>
                </a:solidFill>
              </a:rPr>
              <a:t>한 눈으로 보는 구약 성경 </a:t>
            </a:r>
            <a:r>
              <a:rPr lang="en-US" altLang="ko-KR" sz="2000" b="1" dirty="0" smtClean="0">
                <a:solidFill>
                  <a:srgbClr val="C00000"/>
                </a:solidFill>
              </a:rPr>
              <a:t>39</a:t>
            </a:r>
            <a:r>
              <a:rPr lang="ko-KR" altLang="en-US" sz="2000" b="1" dirty="0" smtClean="0">
                <a:solidFill>
                  <a:srgbClr val="C00000"/>
                </a:solidFill>
              </a:rPr>
              <a:t>권</a:t>
            </a:r>
            <a:endParaRPr lang="ko-KR" altLang="en-US" sz="20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3816169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>
                <a:latin typeface="HY목각파임B" panose="02030600000101010101" pitchFamily="18" charset="-127"/>
                <a:ea typeface="HY목각파임B" panose="02030600000101010101" pitchFamily="18" charset="-127"/>
              </a:rPr>
              <a:t>역사의 </a:t>
            </a:r>
            <a:endParaRPr lang="en-US" altLang="ko-KR" sz="1200" dirty="0" smtClean="0">
              <a:latin typeface="HY목각파임B" panose="02030600000101010101" pitchFamily="18" charset="-127"/>
              <a:ea typeface="HY목각파임B" panose="02030600000101010101" pitchFamily="18" charset="-127"/>
            </a:endParaRPr>
          </a:p>
          <a:p>
            <a:r>
              <a:rPr lang="ko-KR" altLang="en-US" sz="1200" dirty="0" smtClean="0">
                <a:latin typeface="HY목각파임B" panose="02030600000101010101" pitchFamily="18" charset="-127"/>
                <a:ea typeface="HY목각파임B" panose="02030600000101010101" pitchFamily="18" charset="-127"/>
              </a:rPr>
              <a:t>시   작</a:t>
            </a:r>
            <a:endParaRPr lang="ko-KR" altLang="en-US" sz="1200" dirty="0">
              <a:latin typeface="HY목각파임B" panose="02030600000101010101" pitchFamily="18" charset="-127"/>
              <a:ea typeface="HY목각파임B" panose="02030600000101010101" pitchFamily="18" charset="-127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1391781" y="3831579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>
                <a:latin typeface="HY목각파임B" panose="02030600000101010101" pitchFamily="18" charset="-127"/>
                <a:ea typeface="HY목각파임B" panose="02030600000101010101" pitchFamily="18" charset="-127"/>
              </a:rPr>
              <a:t>신약을</a:t>
            </a:r>
            <a:endParaRPr lang="en-US" altLang="ko-KR" sz="1200" dirty="0" smtClean="0">
              <a:latin typeface="HY목각파임B" panose="02030600000101010101" pitchFamily="18" charset="-127"/>
              <a:ea typeface="HY목각파임B" panose="02030600000101010101" pitchFamily="18" charset="-127"/>
            </a:endParaRPr>
          </a:p>
          <a:p>
            <a:r>
              <a:rPr lang="ko-KR" altLang="en-US" sz="1200" dirty="0" smtClean="0">
                <a:latin typeface="HY목각파임B" panose="02030600000101010101" pitchFamily="18" charset="-127"/>
                <a:ea typeface="HY목각파임B" panose="02030600000101010101" pitchFamily="18" charset="-127"/>
              </a:rPr>
              <a:t>향   해</a:t>
            </a:r>
            <a:endParaRPr lang="ko-KR" altLang="en-US" sz="1200" dirty="0">
              <a:latin typeface="HY목각파임B" panose="02030600000101010101" pitchFamily="18" charset="-127"/>
              <a:ea typeface="HY목각파임B" panose="02030600000101010101" pitchFamily="18" charset="-127"/>
            </a:endParaRPr>
          </a:p>
        </p:txBody>
      </p:sp>
      <p:sp>
        <p:nvSpPr>
          <p:cNvPr id="113" name="Oval 5"/>
          <p:cNvSpPr>
            <a:spLocks noChangeArrowheads="1"/>
          </p:cNvSpPr>
          <p:nvPr/>
        </p:nvSpPr>
        <p:spPr bwMode="auto">
          <a:xfrm>
            <a:off x="1846263" y="2455317"/>
            <a:ext cx="936625" cy="865187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25400" dir="11100000" sx="102000" sy="102000" algn="tr" rotWithShape="0">
              <a:srgbClr val="FF0000">
                <a:alpha val="4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출애굽기</a:t>
            </a:r>
            <a:endParaRPr lang="ko-KR" altLang="en-US" sz="1600" dirty="0"/>
          </a:p>
        </p:txBody>
      </p:sp>
      <p:sp>
        <p:nvSpPr>
          <p:cNvPr id="114" name="Oval 5"/>
          <p:cNvSpPr>
            <a:spLocks noChangeArrowheads="1"/>
          </p:cNvSpPr>
          <p:nvPr/>
        </p:nvSpPr>
        <p:spPr bwMode="auto">
          <a:xfrm>
            <a:off x="2897187" y="2455316"/>
            <a:ext cx="936625" cy="865187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25400" dir="11100000" sx="102000" sy="102000" algn="tr" rotWithShape="0">
              <a:srgbClr val="FF0000">
                <a:alpha val="4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민수기</a:t>
            </a:r>
            <a:endParaRPr lang="ko-KR" altLang="en-US" sz="1600" dirty="0"/>
          </a:p>
        </p:txBody>
      </p:sp>
      <p:sp>
        <p:nvSpPr>
          <p:cNvPr id="115" name="Oval 5"/>
          <p:cNvSpPr>
            <a:spLocks noChangeArrowheads="1"/>
          </p:cNvSpPr>
          <p:nvPr/>
        </p:nvSpPr>
        <p:spPr bwMode="auto">
          <a:xfrm>
            <a:off x="3957517" y="2431160"/>
            <a:ext cx="936625" cy="865187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25400" dir="11100000" sx="102000" sy="102000" algn="tr" rotWithShape="0">
              <a:srgbClr val="FF0000">
                <a:alpha val="4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err="1" smtClean="0"/>
              <a:t>여호수아</a:t>
            </a:r>
            <a:endParaRPr lang="ko-KR" altLang="en-US" sz="1600" dirty="0"/>
          </a:p>
        </p:txBody>
      </p:sp>
      <p:sp>
        <p:nvSpPr>
          <p:cNvPr id="116" name="Oval 20"/>
          <p:cNvSpPr>
            <a:spLocks noChangeArrowheads="1"/>
          </p:cNvSpPr>
          <p:nvPr/>
        </p:nvSpPr>
        <p:spPr bwMode="auto">
          <a:xfrm>
            <a:off x="3041649" y="3376930"/>
            <a:ext cx="647700" cy="576262"/>
          </a:xfrm>
          <a:prstGeom prst="ellipse">
            <a:avLst/>
          </a:prstGeom>
          <a:solidFill>
            <a:schemeClr val="accent4"/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schemeClr val="tx1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신명기</a:t>
            </a:r>
            <a:endParaRPr lang="ko-KR" altLang="en-US" sz="1600" dirty="0"/>
          </a:p>
        </p:txBody>
      </p:sp>
      <p:sp>
        <p:nvSpPr>
          <p:cNvPr id="117" name="Oval 5"/>
          <p:cNvSpPr>
            <a:spLocks noChangeArrowheads="1"/>
          </p:cNvSpPr>
          <p:nvPr/>
        </p:nvSpPr>
        <p:spPr bwMode="auto">
          <a:xfrm>
            <a:off x="4987683" y="2431160"/>
            <a:ext cx="936625" cy="865187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25400" dir="11100000" sx="102000" sy="102000" algn="tr" rotWithShape="0">
              <a:srgbClr val="FF0000">
                <a:alpha val="4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사사기</a:t>
            </a:r>
            <a:endParaRPr lang="ko-KR" altLang="en-US" sz="1600" dirty="0"/>
          </a:p>
        </p:txBody>
      </p:sp>
      <p:sp>
        <p:nvSpPr>
          <p:cNvPr id="118" name="Oval 20"/>
          <p:cNvSpPr>
            <a:spLocks noChangeArrowheads="1"/>
          </p:cNvSpPr>
          <p:nvPr/>
        </p:nvSpPr>
        <p:spPr bwMode="auto">
          <a:xfrm>
            <a:off x="5132145" y="3352774"/>
            <a:ext cx="647700" cy="576262"/>
          </a:xfrm>
          <a:prstGeom prst="ellipse">
            <a:avLst/>
          </a:prstGeom>
          <a:solidFill>
            <a:schemeClr val="accent4"/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schemeClr val="tx1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룻기</a:t>
            </a:r>
            <a:endParaRPr lang="ko-KR" altLang="en-US" sz="1600" dirty="0"/>
          </a:p>
        </p:txBody>
      </p:sp>
      <p:sp>
        <p:nvSpPr>
          <p:cNvPr id="119" name="Oval 5"/>
          <p:cNvSpPr>
            <a:spLocks noChangeArrowheads="1"/>
          </p:cNvSpPr>
          <p:nvPr/>
        </p:nvSpPr>
        <p:spPr bwMode="auto">
          <a:xfrm>
            <a:off x="6028530" y="2442572"/>
            <a:ext cx="936625" cy="865187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25400" dir="11100000" sx="102000" sy="102000" algn="tr" rotWithShape="0">
              <a:srgbClr val="FF0000">
                <a:alpha val="4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err="1" smtClean="0"/>
              <a:t>사무엘서</a:t>
            </a:r>
            <a:endParaRPr lang="ko-KR" altLang="en-US" sz="1600" dirty="0"/>
          </a:p>
        </p:txBody>
      </p:sp>
      <p:sp>
        <p:nvSpPr>
          <p:cNvPr id="120" name="AutoShape 6"/>
          <p:cNvSpPr>
            <a:spLocks noChangeArrowheads="1"/>
          </p:cNvSpPr>
          <p:nvPr/>
        </p:nvSpPr>
        <p:spPr bwMode="auto">
          <a:xfrm>
            <a:off x="6081591" y="1756898"/>
            <a:ext cx="792163" cy="598622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시편</a:t>
            </a:r>
            <a:endParaRPr lang="ko-KR" altLang="en-US" sz="1600" dirty="0"/>
          </a:p>
        </p:txBody>
      </p:sp>
      <p:sp>
        <p:nvSpPr>
          <p:cNvPr id="121" name="Oval 5"/>
          <p:cNvSpPr>
            <a:spLocks noChangeArrowheads="1"/>
          </p:cNvSpPr>
          <p:nvPr/>
        </p:nvSpPr>
        <p:spPr bwMode="auto">
          <a:xfrm>
            <a:off x="7076040" y="2431161"/>
            <a:ext cx="936625" cy="865187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25400" dir="11100000" sx="102000" sy="102000" algn="tr" rotWithShape="0">
              <a:srgbClr val="FF0000">
                <a:alpha val="4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열왕기서</a:t>
            </a:r>
            <a:endParaRPr lang="ko-KR" altLang="en-US" sz="1600" dirty="0"/>
          </a:p>
        </p:txBody>
      </p:sp>
      <p:sp>
        <p:nvSpPr>
          <p:cNvPr id="122" name="AutoShape 6"/>
          <p:cNvSpPr>
            <a:spLocks noChangeArrowheads="1"/>
          </p:cNvSpPr>
          <p:nvPr/>
        </p:nvSpPr>
        <p:spPr bwMode="auto">
          <a:xfrm>
            <a:off x="6982034" y="1893389"/>
            <a:ext cx="555354" cy="462131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050" dirty="0" smtClean="0"/>
              <a:t>전도서</a:t>
            </a:r>
            <a:endParaRPr lang="ko-KR" altLang="en-US" sz="1050" dirty="0"/>
          </a:p>
        </p:txBody>
      </p:sp>
      <p:sp>
        <p:nvSpPr>
          <p:cNvPr id="123" name="AutoShape 6"/>
          <p:cNvSpPr>
            <a:spLocks noChangeArrowheads="1"/>
          </p:cNvSpPr>
          <p:nvPr/>
        </p:nvSpPr>
        <p:spPr bwMode="auto">
          <a:xfrm>
            <a:off x="7527258" y="1898958"/>
            <a:ext cx="555354" cy="462131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050" dirty="0" smtClean="0"/>
              <a:t>아가</a:t>
            </a:r>
            <a:endParaRPr lang="ko-KR" altLang="en-US" sz="1050" dirty="0"/>
          </a:p>
        </p:txBody>
      </p:sp>
      <p:sp>
        <p:nvSpPr>
          <p:cNvPr id="124" name="AutoShape 6"/>
          <p:cNvSpPr>
            <a:spLocks noChangeArrowheads="1"/>
          </p:cNvSpPr>
          <p:nvPr/>
        </p:nvSpPr>
        <p:spPr bwMode="auto">
          <a:xfrm>
            <a:off x="7266675" y="1429055"/>
            <a:ext cx="555354" cy="462131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050" dirty="0" smtClean="0"/>
              <a:t>잠언</a:t>
            </a:r>
            <a:endParaRPr lang="ko-KR" altLang="en-US" sz="1050" dirty="0"/>
          </a:p>
        </p:txBody>
      </p:sp>
      <p:sp>
        <p:nvSpPr>
          <p:cNvPr id="125" name="AutoShape 6"/>
          <p:cNvSpPr>
            <a:spLocks noChangeArrowheads="1"/>
          </p:cNvSpPr>
          <p:nvPr/>
        </p:nvSpPr>
        <p:spPr bwMode="auto">
          <a:xfrm>
            <a:off x="298941" y="4522233"/>
            <a:ext cx="900113" cy="76318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63500" dir="8400000" algn="tr" rotWithShape="0">
              <a:prstClr val="black">
                <a:alpha val="9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시가서</a:t>
            </a:r>
            <a:endParaRPr lang="ko-KR" altLang="en-US" sz="1600" dirty="0"/>
          </a:p>
        </p:txBody>
      </p:sp>
      <p:sp>
        <p:nvSpPr>
          <p:cNvPr id="126" name="Oval 5"/>
          <p:cNvSpPr>
            <a:spLocks noChangeArrowheads="1"/>
          </p:cNvSpPr>
          <p:nvPr/>
        </p:nvSpPr>
        <p:spPr bwMode="auto">
          <a:xfrm>
            <a:off x="366281" y="5457650"/>
            <a:ext cx="758748" cy="673394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25400" dir="11100000" sx="102000" sy="102000" algn="tr" rotWithShape="0">
              <a:srgbClr val="FF0000">
                <a:alpha val="4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역사서</a:t>
            </a:r>
            <a:endParaRPr lang="ko-KR" altLang="en-US" sz="1600" dirty="0"/>
          </a:p>
        </p:txBody>
      </p:sp>
      <p:sp>
        <p:nvSpPr>
          <p:cNvPr id="127" name="Rectangle 25"/>
          <p:cNvSpPr>
            <a:spLocks noChangeArrowheads="1"/>
          </p:cNvSpPr>
          <p:nvPr/>
        </p:nvSpPr>
        <p:spPr bwMode="auto">
          <a:xfrm>
            <a:off x="328005" y="6275558"/>
            <a:ext cx="818221" cy="3208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예언서</a:t>
            </a:r>
            <a:endParaRPr lang="ko-KR" altLang="en-US" sz="1600" dirty="0"/>
          </a:p>
        </p:txBody>
      </p:sp>
      <p:sp>
        <p:nvSpPr>
          <p:cNvPr id="128" name="설명선 1(강조선) 127"/>
          <p:cNvSpPr/>
          <p:nvPr/>
        </p:nvSpPr>
        <p:spPr>
          <a:xfrm>
            <a:off x="9008136" y="2036622"/>
            <a:ext cx="2537973" cy="712998"/>
          </a:xfrm>
          <a:prstGeom prst="accentCallout1">
            <a:avLst>
              <a:gd name="adj1" fmla="val 53180"/>
              <a:gd name="adj2" fmla="val -1670"/>
              <a:gd name="adj3" fmla="val 196796"/>
              <a:gd name="adj4" fmla="val -503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dirty="0" smtClean="0">
                <a:solidFill>
                  <a:schemeClr val="tx1"/>
                </a:solidFill>
              </a:rPr>
              <a:t>이사야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000" b="1" dirty="0" err="1" smtClean="0">
                <a:solidFill>
                  <a:schemeClr val="tx1"/>
                </a:solidFill>
              </a:rPr>
              <a:t>예레미야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000" b="1" dirty="0" err="1" smtClean="0">
                <a:solidFill>
                  <a:schemeClr val="tx1"/>
                </a:solidFill>
              </a:rPr>
              <a:t>예레미야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 애가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000" b="1" dirty="0" err="1" smtClean="0">
                <a:solidFill>
                  <a:schemeClr val="tx1"/>
                </a:solidFill>
              </a:rPr>
              <a:t>호세아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, </a:t>
            </a:r>
            <a:br>
              <a:rPr lang="en-US" altLang="ko-KR" sz="1000" b="1" dirty="0" smtClean="0">
                <a:solidFill>
                  <a:schemeClr val="tx1"/>
                </a:solidFill>
              </a:rPr>
            </a:br>
            <a:r>
              <a:rPr lang="ko-KR" altLang="en-US" sz="1000" b="1" dirty="0" smtClean="0">
                <a:solidFill>
                  <a:schemeClr val="tx1"/>
                </a:solidFill>
              </a:rPr>
              <a:t>요엘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000" b="1" dirty="0" err="1" smtClean="0">
                <a:solidFill>
                  <a:schemeClr val="tx1"/>
                </a:solidFill>
              </a:rPr>
              <a:t>아모스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000" b="1" dirty="0" err="1" smtClean="0">
                <a:solidFill>
                  <a:schemeClr val="tx1"/>
                </a:solidFill>
              </a:rPr>
              <a:t>오바댜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요나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미가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000" b="1" dirty="0" err="1" smtClean="0">
                <a:solidFill>
                  <a:schemeClr val="tx1"/>
                </a:solidFill>
              </a:rPr>
              <a:t>나훔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ko-KR" altLang="en-US" sz="1000" b="1" dirty="0" err="1" smtClean="0">
                <a:solidFill>
                  <a:schemeClr val="tx1"/>
                </a:solidFill>
              </a:rPr>
              <a:t>하박국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000" b="1" dirty="0" err="1" smtClean="0">
                <a:solidFill>
                  <a:schemeClr val="tx1"/>
                </a:solidFill>
              </a:rPr>
              <a:t>스바냐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129" name="Oval 5"/>
          <p:cNvSpPr>
            <a:spLocks noChangeArrowheads="1"/>
          </p:cNvSpPr>
          <p:nvPr/>
        </p:nvSpPr>
        <p:spPr bwMode="auto">
          <a:xfrm>
            <a:off x="7118478" y="4179832"/>
            <a:ext cx="936625" cy="865187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25400" dir="11100000" sx="102000" sy="102000" algn="tr" rotWithShape="0">
              <a:srgbClr val="FF0000">
                <a:alpha val="4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역대서</a:t>
            </a:r>
            <a:endParaRPr lang="ko-KR" altLang="en-US" sz="1600" dirty="0"/>
          </a:p>
        </p:txBody>
      </p:sp>
      <p:sp>
        <p:nvSpPr>
          <p:cNvPr id="130" name="Oval 20"/>
          <p:cNvSpPr>
            <a:spLocks noChangeArrowheads="1"/>
          </p:cNvSpPr>
          <p:nvPr/>
        </p:nvSpPr>
        <p:spPr bwMode="auto">
          <a:xfrm>
            <a:off x="9166530" y="4289650"/>
            <a:ext cx="647700" cy="576262"/>
          </a:xfrm>
          <a:prstGeom prst="ellipse">
            <a:avLst/>
          </a:prstGeom>
          <a:solidFill>
            <a:schemeClr val="accent4"/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schemeClr val="tx1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err="1" smtClean="0"/>
              <a:t>에스더</a:t>
            </a:r>
            <a:endParaRPr lang="ko-KR" altLang="en-US" sz="1600" dirty="0"/>
          </a:p>
        </p:txBody>
      </p:sp>
      <p:sp>
        <p:nvSpPr>
          <p:cNvPr id="131" name="Oval 5"/>
          <p:cNvSpPr>
            <a:spLocks noChangeArrowheads="1"/>
          </p:cNvSpPr>
          <p:nvPr/>
        </p:nvSpPr>
        <p:spPr bwMode="auto">
          <a:xfrm>
            <a:off x="9994755" y="4198867"/>
            <a:ext cx="936625" cy="865187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  <a:round/>
            <a:headEnd type="none" w="sm" len="sm"/>
            <a:tailEnd type="none" w="sm" len="sm"/>
          </a:ln>
          <a:effectLst>
            <a:outerShdw blurRad="50800" dist="25400" dir="11100000" sx="102000" sy="102000" algn="tr" rotWithShape="0">
              <a:srgbClr val="FF0000">
                <a:alpha val="4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err="1" smtClean="0"/>
              <a:t>에스라</a:t>
            </a:r>
            <a:endParaRPr lang="en-US" altLang="ko-KR" sz="1600" dirty="0" smtClean="0"/>
          </a:p>
          <a:p>
            <a:pPr algn="ctr"/>
            <a:r>
              <a:rPr lang="ko-KR" altLang="en-US" sz="1600" dirty="0" err="1" smtClean="0"/>
              <a:t>느헤미야</a:t>
            </a:r>
            <a:endParaRPr lang="ko-KR" altLang="en-US" sz="1600" dirty="0"/>
          </a:p>
        </p:txBody>
      </p:sp>
      <p:sp>
        <p:nvSpPr>
          <p:cNvPr id="132" name="Rectangle 25"/>
          <p:cNvSpPr>
            <a:spLocks noChangeArrowheads="1"/>
          </p:cNvSpPr>
          <p:nvPr/>
        </p:nvSpPr>
        <p:spPr bwMode="auto">
          <a:xfrm>
            <a:off x="10033845" y="5186726"/>
            <a:ext cx="901002" cy="50176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err="1" smtClean="0"/>
              <a:t>학개</a:t>
            </a:r>
            <a:endParaRPr lang="en-US" altLang="ko-KR" sz="1600" dirty="0"/>
          </a:p>
          <a:p>
            <a:pPr algn="ctr"/>
            <a:r>
              <a:rPr lang="ko-KR" altLang="en-US" sz="1600" dirty="0" err="1" smtClean="0"/>
              <a:t>스가랴</a:t>
            </a:r>
            <a:endParaRPr lang="ko-KR" altLang="en-US" sz="1600" dirty="0"/>
          </a:p>
        </p:txBody>
      </p:sp>
      <p:sp>
        <p:nvSpPr>
          <p:cNvPr id="133" name="Rectangle 25"/>
          <p:cNvSpPr>
            <a:spLocks noChangeArrowheads="1"/>
          </p:cNvSpPr>
          <p:nvPr/>
        </p:nvSpPr>
        <p:spPr bwMode="auto">
          <a:xfrm>
            <a:off x="11068166" y="4469544"/>
            <a:ext cx="818221" cy="3208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말라기</a:t>
            </a:r>
            <a:endParaRPr lang="ko-KR" altLang="en-US" sz="1600" dirty="0"/>
          </a:p>
        </p:txBody>
      </p:sp>
      <p:sp>
        <p:nvSpPr>
          <p:cNvPr id="135" name="Rectangle 25"/>
          <p:cNvSpPr>
            <a:spLocks noChangeArrowheads="1"/>
          </p:cNvSpPr>
          <p:nvPr/>
        </p:nvSpPr>
        <p:spPr bwMode="auto">
          <a:xfrm>
            <a:off x="8141217" y="4315285"/>
            <a:ext cx="888762" cy="5203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err="1" smtClean="0"/>
              <a:t>다니엘</a:t>
            </a:r>
            <a:r>
              <a:rPr lang="en-US" altLang="ko-KR" sz="1600" dirty="0"/>
              <a:t/>
            </a:r>
            <a:br>
              <a:rPr lang="en-US" altLang="ko-KR" sz="1600" dirty="0"/>
            </a:br>
            <a:r>
              <a:rPr lang="ko-KR" altLang="en-US" sz="1600" dirty="0" err="1" smtClean="0"/>
              <a:t>에스겔</a:t>
            </a:r>
            <a:endParaRPr lang="ko-KR" altLang="en-US" sz="1600" dirty="0"/>
          </a:p>
        </p:txBody>
      </p:sp>
      <p:sp>
        <p:nvSpPr>
          <p:cNvPr id="48" name="설명선 1(강조선) 47"/>
          <p:cNvSpPr/>
          <p:nvPr/>
        </p:nvSpPr>
        <p:spPr>
          <a:xfrm>
            <a:off x="1631157" y="1424189"/>
            <a:ext cx="2058192" cy="211119"/>
          </a:xfrm>
          <a:prstGeom prst="accentCallout1">
            <a:avLst>
              <a:gd name="adj1" fmla="val 57076"/>
              <a:gd name="adj2" fmla="val -1927"/>
              <a:gd name="adj3" fmla="val 230425"/>
              <a:gd name="adj4" fmla="val -1178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dirty="0" err="1" smtClean="0">
                <a:solidFill>
                  <a:schemeClr val="tx1"/>
                </a:solidFill>
              </a:rPr>
              <a:t>욥은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 아브라함과 같은 시대 사람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sp>
        <p:nvSpPr>
          <p:cNvPr id="49" name="설명선 1(강조선) 48"/>
          <p:cNvSpPr/>
          <p:nvPr/>
        </p:nvSpPr>
        <p:spPr>
          <a:xfrm>
            <a:off x="2224237" y="5562560"/>
            <a:ext cx="2537973" cy="712998"/>
          </a:xfrm>
          <a:prstGeom prst="accentCallout1">
            <a:avLst>
              <a:gd name="adj1" fmla="val 53180"/>
              <a:gd name="adj2" fmla="val -1670"/>
              <a:gd name="adj3" fmla="val -237361"/>
              <a:gd name="adj4" fmla="val -638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dirty="0" err="1" smtClean="0">
                <a:solidFill>
                  <a:schemeClr val="tx1"/>
                </a:solidFill>
              </a:rPr>
              <a:t>레위기는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 출애굽 이후 이스라엘 백성이 지켜야 할 각종 제사와 규례를 설명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sp>
        <p:nvSpPr>
          <p:cNvPr id="50" name="설명선 1(강조선) 49"/>
          <p:cNvSpPr/>
          <p:nvPr/>
        </p:nvSpPr>
        <p:spPr>
          <a:xfrm>
            <a:off x="3866016" y="1773646"/>
            <a:ext cx="2184278" cy="383366"/>
          </a:xfrm>
          <a:prstGeom prst="accentCallout1">
            <a:avLst>
              <a:gd name="adj1" fmla="val 57076"/>
              <a:gd name="adj2" fmla="val -1927"/>
              <a:gd name="adj3" fmla="val 179574"/>
              <a:gd name="adj4" fmla="val -1404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smtClean="0">
                <a:solidFill>
                  <a:schemeClr val="tx1"/>
                </a:solidFill>
              </a:rPr>
              <a:t>가나안 땅에 들어가기 직전까지의 광야 이야기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sp>
        <p:nvSpPr>
          <p:cNvPr id="51" name="설명선 1(강조선) 50"/>
          <p:cNvSpPr/>
          <p:nvPr/>
        </p:nvSpPr>
        <p:spPr>
          <a:xfrm>
            <a:off x="2735082" y="5055949"/>
            <a:ext cx="2027128" cy="401178"/>
          </a:xfrm>
          <a:prstGeom prst="accentCallout1">
            <a:avLst>
              <a:gd name="adj1" fmla="val 57076"/>
              <a:gd name="adj2" fmla="val -1927"/>
              <a:gd name="adj3" fmla="val -311896"/>
              <a:gd name="adj4" fmla="val 1145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dirty="0" smtClean="0">
                <a:solidFill>
                  <a:schemeClr val="tx1"/>
                </a:solidFill>
              </a:rPr>
              <a:t>가나안 땅 들어가기 직전</a:t>
            </a:r>
            <a:r>
              <a:rPr lang="en-US" altLang="ko-KR" sz="1000" b="1" dirty="0" smtClean="0">
                <a:solidFill>
                  <a:schemeClr val="tx1"/>
                </a:solidFill>
              </a:rPr>
              <a:t/>
            </a:r>
            <a:br>
              <a:rPr lang="en-US" altLang="ko-KR" sz="1000" b="1" dirty="0" smtClean="0">
                <a:solidFill>
                  <a:schemeClr val="tx1"/>
                </a:solidFill>
              </a:rPr>
            </a:br>
            <a:r>
              <a:rPr lang="ko-KR" altLang="en-US" sz="1000" b="1" dirty="0" smtClean="0">
                <a:solidFill>
                  <a:schemeClr val="tx1"/>
                </a:solidFill>
              </a:rPr>
              <a:t>하나님의 법을 다시 가르침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sp>
        <p:nvSpPr>
          <p:cNvPr id="52" name="설명선 1(강조선) 51"/>
          <p:cNvSpPr/>
          <p:nvPr/>
        </p:nvSpPr>
        <p:spPr>
          <a:xfrm>
            <a:off x="3282357" y="4753666"/>
            <a:ext cx="1479853" cy="211119"/>
          </a:xfrm>
          <a:prstGeom prst="accentCallout1">
            <a:avLst>
              <a:gd name="adj1" fmla="val 57076"/>
              <a:gd name="adj2" fmla="val -1927"/>
              <a:gd name="adj3" fmla="val -711315"/>
              <a:gd name="adj4" fmla="val 550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smtClean="0">
                <a:solidFill>
                  <a:schemeClr val="tx1"/>
                </a:solidFill>
              </a:rPr>
              <a:t>가나안 땅 정복 이야기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sp>
        <p:nvSpPr>
          <p:cNvPr id="53" name="설명선 1(강조선) 52"/>
          <p:cNvSpPr/>
          <p:nvPr/>
        </p:nvSpPr>
        <p:spPr>
          <a:xfrm>
            <a:off x="4349326" y="4266643"/>
            <a:ext cx="2058192" cy="395859"/>
          </a:xfrm>
          <a:prstGeom prst="accentCallout1">
            <a:avLst>
              <a:gd name="adj1" fmla="val 57076"/>
              <a:gd name="adj2" fmla="val -1927"/>
              <a:gd name="adj3" fmla="val -288533"/>
              <a:gd name="adj4" fmla="val 3142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dirty="0" smtClean="0">
                <a:solidFill>
                  <a:schemeClr val="tx1"/>
                </a:solidFill>
              </a:rPr>
              <a:t>왕이 세워지기 전 이야기</a:t>
            </a:r>
            <a:r>
              <a:rPr lang="en-US" altLang="ko-KR" sz="1000" b="1" dirty="0" smtClean="0">
                <a:solidFill>
                  <a:schemeClr val="tx1"/>
                </a:solidFill>
              </a:rPr>
              <a:t/>
            </a:r>
            <a:br>
              <a:rPr lang="en-US" altLang="ko-KR" sz="1000" b="1" dirty="0" smtClean="0">
                <a:solidFill>
                  <a:schemeClr val="tx1"/>
                </a:solidFill>
              </a:rPr>
            </a:br>
            <a:r>
              <a:rPr lang="ko-KR" altLang="en-US" sz="1000" b="1" dirty="0" smtClean="0">
                <a:solidFill>
                  <a:schemeClr val="tx1"/>
                </a:solidFill>
              </a:rPr>
              <a:t>룻기는 사사 시대가 배경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cxnSp>
        <p:nvCxnSpPr>
          <p:cNvPr id="4" name="직선 연결선 3"/>
          <p:cNvCxnSpPr/>
          <p:nvPr/>
        </p:nvCxnSpPr>
        <p:spPr>
          <a:xfrm flipV="1">
            <a:off x="4303975" y="3754289"/>
            <a:ext cx="779753" cy="530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설명선 1(강조선) 57"/>
          <p:cNvSpPr/>
          <p:nvPr/>
        </p:nvSpPr>
        <p:spPr>
          <a:xfrm>
            <a:off x="5419287" y="1360206"/>
            <a:ext cx="1541321" cy="211119"/>
          </a:xfrm>
          <a:prstGeom prst="accentCallout1">
            <a:avLst>
              <a:gd name="adj1" fmla="val 92839"/>
              <a:gd name="adj2" fmla="val 102009"/>
              <a:gd name="adj3" fmla="val 290028"/>
              <a:gd name="adj4" fmla="val 7979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dirty="0" smtClean="0">
                <a:solidFill>
                  <a:schemeClr val="tx1"/>
                </a:solidFill>
              </a:rPr>
              <a:t>시편의 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2/3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가 다윗의 시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sp>
        <p:nvSpPr>
          <p:cNvPr id="59" name="설명선 1(강조선) 58"/>
          <p:cNvSpPr/>
          <p:nvPr/>
        </p:nvSpPr>
        <p:spPr>
          <a:xfrm>
            <a:off x="8158248" y="1146042"/>
            <a:ext cx="1836507" cy="363749"/>
          </a:xfrm>
          <a:prstGeom prst="accentCallout1">
            <a:avLst>
              <a:gd name="adj1" fmla="val 84892"/>
              <a:gd name="adj2" fmla="val -2491"/>
              <a:gd name="adj3" fmla="val 240039"/>
              <a:gd name="adj4" fmla="val -3512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dirty="0" smtClean="0">
                <a:solidFill>
                  <a:schemeClr val="tx1"/>
                </a:solidFill>
              </a:rPr>
              <a:t>잠언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전도서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아가의 저자는 솔로몬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sp>
        <p:nvSpPr>
          <p:cNvPr id="60" name="설명선 1(강조선) 59"/>
          <p:cNvSpPr/>
          <p:nvPr/>
        </p:nvSpPr>
        <p:spPr>
          <a:xfrm>
            <a:off x="5534719" y="4889007"/>
            <a:ext cx="1541321" cy="673553"/>
          </a:xfrm>
          <a:prstGeom prst="accentCallout1">
            <a:avLst>
              <a:gd name="adj1" fmla="val 92839"/>
              <a:gd name="adj2" fmla="val 102009"/>
              <a:gd name="adj3" fmla="val -229551"/>
              <a:gd name="adj4" fmla="val 6727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dirty="0" smtClean="0">
                <a:solidFill>
                  <a:schemeClr val="tx1"/>
                </a:solidFill>
              </a:rPr>
              <a:t>이스라엘 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1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대 왕 사울</a:t>
            </a:r>
            <a:endParaRPr lang="en-US" altLang="ko-KR" sz="1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000" b="1" dirty="0" smtClean="0">
                <a:solidFill>
                  <a:schemeClr val="tx1"/>
                </a:solidFill>
              </a:rPr>
              <a:t>이스라엘 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2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대 왕 다윗의 </a:t>
            </a:r>
            <a:endParaRPr lang="en-US" altLang="ko-KR" sz="1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000" b="1" dirty="0" smtClean="0">
                <a:solidFill>
                  <a:schemeClr val="tx1"/>
                </a:solidFill>
              </a:rPr>
              <a:t>이야기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sp>
        <p:nvSpPr>
          <p:cNvPr id="61" name="설명선 1(강조선) 60"/>
          <p:cNvSpPr/>
          <p:nvPr/>
        </p:nvSpPr>
        <p:spPr>
          <a:xfrm>
            <a:off x="9008136" y="1648793"/>
            <a:ext cx="2706810" cy="250166"/>
          </a:xfrm>
          <a:prstGeom prst="accentCallout1">
            <a:avLst>
              <a:gd name="adj1" fmla="val 56720"/>
              <a:gd name="adj2" fmla="val -2491"/>
              <a:gd name="adj3" fmla="val 399813"/>
              <a:gd name="adj4" fmla="val -3907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dirty="0" smtClean="0">
                <a:solidFill>
                  <a:schemeClr val="tx1"/>
                </a:solidFill>
              </a:rPr>
              <a:t>이스라엘 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3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대 왕 솔로몬 이후의 왕 이야기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sp>
        <p:nvSpPr>
          <p:cNvPr id="62" name="설명선 1(강조선) 61"/>
          <p:cNvSpPr/>
          <p:nvPr/>
        </p:nvSpPr>
        <p:spPr>
          <a:xfrm>
            <a:off x="5653123" y="5716100"/>
            <a:ext cx="1541321" cy="673553"/>
          </a:xfrm>
          <a:prstGeom prst="accentCallout1">
            <a:avLst>
              <a:gd name="adj1" fmla="val 92839"/>
              <a:gd name="adj2" fmla="val 102009"/>
              <a:gd name="adj3" fmla="val -101266"/>
              <a:gd name="adj4" fmla="val 12224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dirty="0" err="1" smtClean="0">
                <a:solidFill>
                  <a:schemeClr val="tx1"/>
                </a:solidFill>
              </a:rPr>
              <a:t>남유다의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 역사를 중심으로 이스라엘 왕 이야기를 함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sp>
        <p:nvSpPr>
          <p:cNvPr id="63" name="설명선 1(강조선) 62"/>
          <p:cNvSpPr/>
          <p:nvPr/>
        </p:nvSpPr>
        <p:spPr>
          <a:xfrm>
            <a:off x="9044795" y="2866809"/>
            <a:ext cx="2501314" cy="260326"/>
          </a:xfrm>
          <a:prstGeom prst="accentCallout1">
            <a:avLst>
              <a:gd name="adj1" fmla="val 67929"/>
              <a:gd name="adj2" fmla="val -4124"/>
              <a:gd name="adj3" fmla="val 503768"/>
              <a:gd name="adj4" fmla="val 5189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dirty="0" smtClean="0">
                <a:solidFill>
                  <a:schemeClr val="tx1"/>
                </a:solidFill>
              </a:rPr>
              <a:t>포로 생활을 마친 이스라엘의 지도자들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sp>
        <p:nvSpPr>
          <p:cNvPr id="65" name="설명선 1(강조선) 64"/>
          <p:cNvSpPr/>
          <p:nvPr/>
        </p:nvSpPr>
        <p:spPr>
          <a:xfrm>
            <a:off x="9133631" y="3296179"/>
            <a:ext cx="1201606" cy="260326"/>
          </a:xfrm>
          <a:prstGeom prst="accentCallout1">
            <a:avLst>
              <a:gd name="adj1" fmla="val 67929"/>
              <a:gd name="adj2" fmla="val -4124"/>
              <a:gd name="adj3" fmla="val 384535"/>
              <a:gd name="adj4" fmla="val -2088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dirty="0" smtClean="0">
                <a:solidFill>
                  <a:schemeClr val="tx1"/>
                </a:solidFill>
              </a:rPr>
              <a:t>포로 시대 예언서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sp>
        <p:nvSpPr>
          <p:cNvPr id="70" name="설명선 1(강조선) 69"/>
          <p:cNvSpPr/>
          <p:nvPr/>
        </p:nvSpPr>
        <p:spPr>
          <a:xfrm>
            <a:off x="7804935" y="6109126"/>
            <a:ext cx="2058192" cy="425023"/>
          </a:xfrm>
          <a:prstGeom prst="accentCallout1">
            <a:avLst>
              <a:gd name="adj1" fmla="val 57076"/>
              <a:gd name="adj2" fmla="val -1927"/>
              <a:gd name="adj3" fmla="val -293885"/>
              <a:gd name="adj4" fmla="val 6851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smtClean="0">
                <a:solidFill>
                  <a:schemeClr val="tx1"/>
                </a:solidFill>
              </a:rPr>
              <a:t>포로 시대의 이스라엘 백성을 구한 여인 이야기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sp>
        <p:nvSpPr>
          <p:cNvPr id="71" name="설명선 1(강조선) 70"/>
          <p:cNvSpPr/>
          <p:nvPr/>
        </p:nvSpPr>
        <p:spPr>
          <a:xfrm>
            <a:off x="8707773" y="5400006"/>
            <a:ext cx="1197298" cy="373783"/>
          </a:xfrm>
          <a:prstGeom prst="accentCallout1">
            <a:avLst>
              <a:gd name="adj1" fmla="val 77597"/>
              <a:gd name="adj2" fmla="val 102693"/>
              <a:gd name="adj3" fmla="val -15054"/>
              <a:gd name="adj4" fmla="val 10682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dirty="0" smtClean="0">
                <a:solidFill>
                  <a:schemeClr val="tx1"/>
                </a:solidFill>
              </a:rPr>
              <a:t>포로 귀한 시대의 예언서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sp>
        <p:nvSpPr>
          <p:cNvPr id="72" name="설명선 1(강조선) 71"/>
          <p:cNvSpPr/>
          <p:nvPr/>
        </p:nvSpPr>
        <p:spPr>
          <a:xfrm>
            <a:off x="10876473" y="3211751"/>
            <a:ext cx="1201606" cy="421953"/>
          </a:xfrm>
          <a:prstGeom prst="accentCallout1">
            <a:avLst>
              <a:gd name="adj1" fmla="val 67929"/>
              <a:gd name="adj2" fmla="val -4124"/>
              <a:gd name="adj3" fmla="val 349372"/>
              <a:gd name="adj4" fmla="val 1402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smtClean="0">
                <a:solidFill>
                  <a:schemeClr val="tx1"/>
                </a:solidFill>
              </a:rPr>
              <a:t>포로 귀환 시대 이후의 예언서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sp>
        <p:nvSpPr>
          <p:cNvPr id="66" name="설명선 1(강조선) 65"/>
          <p:cNvSpPr/>
          <p:nvPr/>
        </p:nvSpPr>
        <p:spPr>
          <a:xfrm>
            <a:off x="1650469" y="2042015"/>
            <a:ext cx="1930906" cy="211119"/>
          </a:xfrm>
          <a:prstGeom prst="accentCallout1">
            <a:avLst>
              <a:gd name="adj1" fmla="val 57076"/>
              <a:gd name="adj2" fmla="val -1927"/>
              <a:gd name="adj3" fmla="val 325790"/>
              <a:gd name="adj4" fmla="val 1022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dirty="0" smtClean="0">
                <a:solidFill>
                  <a:schemeClr val="tx1"/>
                </a:solidFill>
              </a:rPr>
              <a:t>이스라엘 백성의 </a:t>
            </a:r>
            <a:r>
              <a:rPr lang="ko-KR" altLang="en-US" sz="1000" b="1" dirty="0" err="1" smtClean="0">
                <a:solidFill>
                  <a:schemeClr val="tx1"/>
                </a:solidFill>
              </a:rPr>
              <a:t>애굽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 </a:t>
            </a:r>
            <a:r>
              <a:rPr lang="ko-KR" altLang="en-US" sz="1000" b="1" dirty="0" err="1" smtClean="0">
                <a:solidFill>
                  <a:schemeClr val="tx1"/>
                </a:solidFill>
              </a:rPr>
              <a:t>탈출기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grpSp>
        <p:nvGrpSpPr>
          <p:cNvPr id="67" name="그룹 66"/>
          <p:cNvGrpSpPr/>
          <p:nvPr/>
        </p:nvGrpSpPr>
        <p:grpSpPr>
          <a:xfrm>
            <a:off x="11361284" y="5804534"/>
            <a:ext cx="830716" cy="1057275"/>
            <a:chOff x="11361284" y="5804534"/>
            <a:chExt cx="830716" cy="1057275"/>
          </a:xfrm>
        </p:grpSpPr>
        <p:pic>
          <p:nvPicPr>
            <p:cNvPr id="68" name="그림 6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61284" y="5804534"/>
              <a:ext cx="830716" cy="1057275"/>
            </a:xfrm>
            <a:prstGeom prst="rect">
              <a:avLst/>
            </a:prstGeom>
          </p:spPr>
        </p:pic>
        <p:sp>
          <p:nvSpPr>
            <p:cNvPr id="69" name="TextBox 68"/>
            <p:cNvSpPr txBox="1"/>
            <p:nvPr/>
          </p:nvSpPr>
          <p:spPr>
            <a:xfrm>
              <a:off x="11361284" y="6406646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5</a:t>
              </a:r>
              <a:endParaRPr lang="ko-KR" altLang="en-US" sz="1400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836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7" grpId="0" animBg="1"/>
      <p:bldP spid="92" grpId="0" animBg="1"/>
      <p:bldP spid="97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Box 97"/>
          <p:cNvSpPr txBox="1"/>
          <p:nvPr/>
        </p:nvSpPr>
        <p:spPr>
          <a:xfrm>
            <a:off x="2820364" y="2424779"/>
            <a:ext cx="400110" cy="1300961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ko-KR" altLang="en-US" sz="1400" dirty="0" smtClean="0"/>
              <a:t>가나안 들어감</a:t>
            </a:r>
            <a:endParaRPr lang="en-US" altLang="ko-KR" sz="14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1303473" y="2441306"/>
            <a:ext cx="430887" cy="1300961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ko-KR" altLang="en-US" sz="1600" dirty="0" smtClean="0"/>
              <a:t>출 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 </a:t>
            </a:r>
            <a:r>
              <a:rPr lang="ko-KR" altLang="en-US" sz="1600" dirty="0" smtClean="0"/>
              <a:t>애   굽</a:t>
            </a:r>
            <a:endParaRPr lang="ko-KR" altLang="en-US" sz="1600" dirty="0"/>
          </a:p>
        </p:txBody>
      </p:sp>
      <p:grpSp>
        <p:nvGrpSpPr>
          <p:cNvPr id="3" name="그룹 2"/>
          <p:cNvGrpSpPr/>
          <p:nvPr/>
        </p:nvGrpSpPr>
        <p:grpSpPr>
          <a:xfrm>
            <a:off x="494581" y="703552"/>
            <a:ext cx="2870919" cy="624734"/>
            <a:chOff x="494581" y="416666"/>
            <a:chExt cx="2870919" cy="624734"/>
          </a:xfrm>
        </p:grpSpPr>
        <p:sp>
          <p:nvSpPr>
            <p:cNvPr id="8" name="직사각형 7"/>
            <p:cNvSpPr/>
            <p:nvPr/>
          </p:nvSpPr>
          <p:spPr>
            <a:xfrm>
              <a:off x="678133" y="659602"/>
              <a:ext cx="2687367" cy="27257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100000">
                  <a:schemeClr val="accent2"/>
                </a:gs>
                <a:gs pos="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    </a:t>
              </a:r>
              <a:r>
                <a:rPr lang="en-US" altLang="ko-KR" sz="1600" dirty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3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. 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구약 이야기</a:t>
              </a:r>
              <a:r>
                <a:rPr lang="en-US" altLang="ko-KR" sz="1600" dirty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(2)</a:t>
              </a:r>
              <a:endParaRPr lang="ko-KR" altLang="en-US" sz="1600" dirty="0">
                <a:solidFill>
                  <a:schemeClr val="tx1"/>
                </a:solidFill>
                <a:latin typeface="휴먼엑스포" panose="02030504000101010101" pitchFamily="18" charset="-127"/>
                <a:ea typeface="휴먼엑스포" panose="02030504000101010101" pitchFamily="18" charset="-127"/>
              </a:endParaRPr>
            </a:p>
          </p:txBody>
        </p:sp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581" y="416666"/>
              <a:ext cx="485071" cy="624734"/>
            </a:xfrm>
            <a:prstGeom prst="rect">
              <a:avLst/>
            </a:prstGeom>
          </p:spPr>
        </p:pic>
      </p:grpSp>
      <p:grpSp>
        <p:nvGrpSpPr>
          <p:cNvPr id="24" name="그룹 23"/>
          <p:cNvGrpSpPr/>
          <p:nvPr/>
        </p:nvGrpSpPr>
        <p:grpSpPr>
          <a:xfrm>
            <a:off x="-991" y="28375"/>
            <a:ext cx="12116791" cy="574712"/>
            <a:chOff x="-991" y="28375"/>
            <a:chExt cx="12116791" cy="574712"/>
          </a:xfrm>
        </p:grpSpPr>
        <p:sp>
          <p:nvSpPr>
            <p:cNvPr id="25" name="직사각형 24"/>
            <p:cNvSpPr/>
            <p:nvPr/>
          </p:nvSpPr>
          <p:spPr>
            <a:xfrm>
              <a:off x="3220474" y="109132"/>
              <a:ext cx="889532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200" b="1" dirty="0"/>
                <a:t>모든 성경</a:t>
              </a:r>
              <a:r>
                <a:rPr lang="ko-KR" altLang="en-US" sz="1050" dirty="0"/>
                <a:t>은 </a:t>
              </a:r>
              <a:r>
                <a:rPr lang="ko-KR" altLang="en-US" sz="1200" b="1" dirty="0"/>
                <a:t>하나님의 감동</a:t>
              </a:r>
              <a:r>
                <a:rPr lang="ko-KR" altLang="en-US" sz="1050" dirty="0"/>
                <a:t>으로 된 것으로 </a:t>
              </a:r>
              <a:r>
                <a:rPr lang="ko-KR" altLang="en-US" sz="1200" b="1" dirty="0" smtClean="0"/>
                <a:t>교훈</a:t>
              </a:r>
              <a:r>
                <a:rPr lang="ko-KR" altLang="en-US" sz="1050" dirty="0" smtClean="0"/>
                <a:t>과 </a:t>
              </a:r>
              <a:r>
                <a:rPr lang="ko-KR" altLang="en-US" sz="1200" b="1" dirty="0"/>
                <a:t>책망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바르게 함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의</a:t>
              </a:r>
              <a:r>
                <a:rPr lang="ko-KR" altLang="en-US" sz="1050" dirty="0"/>
                <a:t>로 </a:t>
              </a:r>
              <a:r>
                <a:rPr lang="ko-KR" altLang="en-US" sz="1050" i="1" u="sng" dirty="0"/>
                <a:t>교육하기에 </a:t>
              </a:r>
              <a:r>
                <a:rPr lang="ko-KR" altLang="en-US" sz="1050" i="1" u="sng" dirty="0" smtClean="0"/>
                <a:t>유익</a:t>
              </a:r>
              <a:r>
                <a:rPr lang="ko-KR" altLang="en-US" sz="1050" dirty="0" smtClean="0"/>
                <a:t>합니다</a:t>
              </a:r>
              <a:r>
                <a:rPr lang="en-US" altLang="ko-KR" sz="1050" dirty="0" smtClean="0"/>
                <a:t>.  (</a:t>
              </a:r>
              <a:r>
                <a:rPr lang="ko-KR" altLang="en-US" sz="1050" dirty="0" err="1" smtClean="0"/>
                <a:t>딤후</a:t>
              </a:r>
              <a:r>
                <a:rPr lang="ko-KR" altLang="en-US" sz="1050" dirty="0" smtClean="0"/>
                <a:t> </a:t>
              </a:r>
              <a:r>
                <a:rPr lang="en-US" altLang="ko-KR" sz="1050" dirty="0" smtClean="0"/>
                <a:t>3:16)</a:t>
              </a:r>
              <a:endParaRPr lang="ko-KR" altLang="en-US" sz="1050" dirty="0"/>
            </a:p>
          </p:txBody>
        </p:sp>
        <p:pic>
          <p:nvPicPr>
            <p:cNvPr id="26" name="그림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275" y="28375"/>
              <a:ext cx="1391056" cy="574712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-991" y="54409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4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성 경 개 관</a:t>
              </a:r>
              <a:endPara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cxnSp>
          <p:nvCxnSpPr>
            <p:cNvPr id="28" name="직선 연결선 27"/>
            <p:cNvCxnSpPr/>
            <p:nvPr/>
          </p:nvCxnSpPr>
          <p:spPr>
            <a:xfrm>
              <a:off x="76200" y="574512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>
              <a:off x="66675" y="31587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4287197" y="759305"/>
            <a:ext cx="3877985" cy="400110"/>
          </a:xfrm>
          <a:prstGeom prst="rect">
            <a:avLst/>
          </a:prstGeom>
          <a:gradFill>
            <a:gsLst>
              <a:gs pos="11000">
                <a:schemeClr val="accent1">
                  <a:lumMod val="5000"/>
                  <a:lumOff val="95000"/>
                </a:schemeClr>
              </a:gs>
              <a:gs pos="72000">
                <a:schemeClr val="accent4"/>
              </a:gs>
              <a:gs pos="83000">
                <a:schemeClr val="bg2"/>
              </a:gs>
              <a:gs pos="98000">
                <a:schemeClr val="bg1"/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solidFill>
                  <a:srgbClr val="C00000"/>
                </a:solidFill>
              </a:rPr>
              <a:t>한 눈으로 보는 이스라엘의 역사</a:t>
            </a:r>
            <a:endParaRPr lang="ko-KR" altLang="en-US" sz="2000" b="1" dirty="0">
              <a:solidFill>
                <a:srgbClr val="C00000"/>
              </a:solidFill>
            </a:endParaRPr>
          </a:p>
        </p:txBody>
      </p:sp>
      <p:cxnSp>
        <p:nvCxnSpPr>
          <p:cNvPr id="76" name="직선 화살표 연결선 75"/>
          <p:cNvCxnSpPr/>
          <p:nvPr/>
        </p:nvCxnSpPr>
        <p:spPr>
          <a:xfrm flipV="1">
            <a:off x="157075" y="3704667"/>
            <a:ext cx="7378258" cy="19079"/>
          </a:xfrm>
          <a:prstGeom prst="straightConnector1">
            <a:avLst/>
          </a:prstGeom>
          <a:ln w="53975" cap="rnd">
            <a:solidFill>
              <a:schemeClr val="tx1"/>
            </a:solidFill>
            <a:round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25"/>
          <p:cNvSpPr>
            <a:spLocks noChangeArrowheads="1"/>
          </p:cNvSpPr>
          <p:nvPr/>
        </p:nvSpPr>
        <p:spPr bwMode="auto">
          <a:xfrm>
            <a:off x="144497" y="3563302"/>
            <a:ext cx="1270340" cy="3208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족장시대</a:t>
            </a:r>
            <a:endParaRPr lang="ko-KR" altLang="en-US" sz="1600" dirty="0"/>
          </a:p>
        </p:txBody>
      </p:sp>
      <p:grpSp>
        <p:nvGrpSpPr>
          <p:cNvPr id="14" name="그룹 13"/>
          <p:cNvGrpSpPr/>
          <p:nvPr/>
        </p:nvGrpSpPr>
        <p:grpSpPr>
          <a:xfrm>
            <a:off x="85683" y="3902710"/>
            <a:ext cx="338554" cy="999490"/>
            <a:chOff x="85683" y="3902710"/>
            <a:chExt cx="338554" cy="999490"/>
          </a:xfrm>
        </p:grpSpPr>
        <p:pic>
          <p:nvPicPr>
            <p:cNvPr id="78" name="Picture 240" descr="Untitled-1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45236" y="4275964"/>
              <a:ext cx="999490" cy="2529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85683" y="4097864"/>
              <a:ext cx="338554" cy="6373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ko-KR" altLang="en-US" sz="1000" dirty="0" smtClean="0"/>
                <a:t>아브라함</a:t>
              </a:r>
              <a:endParaRPr lang="ko-KR" altLang="en-US" sz="1000" dirty="0"/>
            </a:p>
          </p:txBody>
        </p:sp>
      </p:grpSp>
      <p:grpSp>
        <p:nvGrpSpPr>
          <p:cNvPr id="80" name="그룹 79"/>
          <p:cNvGrpSpPr/>
          <p:nvPr/>
        </p:nvGrpSpPr>
        <p:grpSpPr>
          <a:xfrm>
            <a:off x="177280" y="3903127"/>
            <a:ext cx="492443" cy="999490"/>
            <a:chOff x="-68197" y="3902710"/>
            <a:chExt cx="492443" cy="999490"/>
          </a:xfrm>
        </p:grpSpPr>
        <p:pic>
          <p:nvPicPr>
            <p:cNvPr id="81" name="Picture 240" descr="Untitled-1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45236" y="4275964"/>
              <a:ext cx="999490" cy="2529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2" name="TextBox 81"/>
            <p:cNvSpPr txBox="1"/>
            <p:nvPr/>
          </p:nvSpPr>
          <p:spPr>
            <a:xfrm>
              <a:off x="-68197" y="4097864"/>
              <a:ext cx="492443" cy="63414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ko-KR" altLang="en-US" sz="1000" dirty="0" smtClean="0"/>
                <a:t>이</a:t>
              </a:r>
              <a:r>
                <a:rPr lang="en-US" altLang="ko-KR" sz="1000" dirty="0"/>
                <a:t> </a:t>
              </a:r>
              <a:r>
                <a:rPr lang="en-US" altLang="ko-KR" sz="1000" dirty="0" smtClean="0"/>
                <a:t>     </a:t>
              </a:r>
              <a:r>
                <a:rPr lang="ko-KR" altLang="en-US" sz="1000" dirty="0" smtClean="0"/>
                <a:t>삭</a:t>
              </a:r>
              <a:endParaRPr lang="en-US" altLang="ko-KR" sz="1000" dirty="0" smtClean="0"/>
            </a:p>
            <a:p>
              <a:endParaRPr lang="ko-KR" altLang="en-US" sz="1000" dirty="0"/>
            </a:p>
          </p:txBody>
        </p:sp>
      </p:grpSp>
      <p:grpSp>
        <p:nvGrpSpPr>
          <p:cNvPr id="83" name="그룹 82"/>
          <p:cNvGrpSpPr/>
          <p:nvPr/>
        </p:nvGrpSpPr>
        <p:grpSpPr>
          <a:xfrm>
            <a:off x="585219" y="3902710"/>
            <a:ext cx="338554" cy="999490"/>
            <a:chOff x="85684" y="3902710"/>
            <a:chExt cx="338554" cy="999490"/>
          </a:xfrm>
        </p:grpSpPr>
        <p:pic>
          <p:nvPicPr>
            <p:cNvPr id="84" name="Picture 240" descr="Untitled-1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45236" y="4275964"/>
              <a:ext cx="999490" cy="2529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5" name="TextBox 84"/>
            <p:cNvSpPr txBox="1"/>
            <p:nvPr/>
          </p:nvSpPr>
          <p:spPr>
            <a:xfrm>
              <a:off x="85684" y="4097864"/>
              <a:ext cx="338554" cy="63414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ko-KR" altLang="en-US" sz="1000" dirty="0" smtClean="0"/>
                <a:t>야</a:t>
              </a:r>
              <a:r>
                <a:rPr lang="en-US" altLang="ko-KR" sz="1000" dirty="0"/>
                <a:t> </a:t>
              </a:r>
              <a:r>
                <a:rPr lang="en-US" altLang="ko-KR" sz="1000" dirty="0" smtClean="0"/>
                <a:t>     </a:t>
              </a:r>
              <a:r>
                <a:rPr lang="ko-KR" altLang="en-US" sz="1000" dirty="0" smtClean="0"/>
                <a:t>곱</a:t>
              </a:r>
              <a:endParaRPr lang="en-US" altLang="ko-KR" sz="1000" dirty="0" smtClean="0"/>
            </a:p>
          </p:txBody>
        </p:sp>
      </p:grpSp>
      <p:grpSp>
        <p:nvGrpSpPr>
          <p:cNvPr id="86" name="그룹 85"/>
          <p:cNvGrpSpPr/>
          <p:nvPr/>
        </p:nvGrpSpPr>
        <p:grpSpPr>
          <a:xfrm>
            <a:off x="830698" y="3909588"/>
            <a:ext cx="338554" cy="1014431"/>
            <a:chOff x="85683" y="3902710"/>
            <a:chExt cx="338554" cy="1014431"/>
          </a:xfrm>
        </p:grpSpPr>
        <p:pic>
          <p:nvPicPr>
            <p:cNvPr id="87" name="Picture 240" descr="Untitled-1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45236" y="4275964"/>
              <a:ext cx="999490" cy="2529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TextBox 87"/>
            <p:cNvSpPr txBox="1"/>
            <p:nvPr/>
          </p:nvSpPr>
          <p:spPr>
            <a:xfrm>
              <a:off x="85683" y="3962392"/>
              <a:ext cx="338554" cy="95474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ko-KR" altLang="en-US" sz="1000" dirty="0" smtClean="0"/>
                <a:t>야곱 </a:t>
              </a:r>
              <a:r>
                <a:rPr lang="ko-KR" altLang="en-US" sz="1000" dirty="0" err="1" smtClean="0"/>
                <a:t>열두아들</a:t>
              </a:r>
              <a:endParaRPr lang="en-US" altLang="ko-KR" sz="1000" dirty="0" smtClean="0"/>
            </a:p>
          </p:txBody>
        </p:sp>
      </p:grpSp>
      <p:grpSp>
        <p:nvGrpSpPr>
          <p:cNvPr id="89" name="그룹 88"/>
          <p:cNvGrpSpPr/>
          <p:nvPr/>
        </p:nvGrpSpPr>
        <p:grpSpPr>
          <a:xfrm>
            <a:off x="1076283" y="3920061"/>
            <a:ext cx="338554" cy="999490"/>
            <a:chOff x="85683" y="3902710"/>
            <a:chExt cx="338554" cy="999490"/>
          </a:xfrm>
        </p:grpSpPr>
        <p:pic>
          <p:nvPicPr>
            <p:cNvPr id="90" name="Picture 240" descr="Untitled-1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45236" y="4275964"/>
              <a:ext cx="999490" cy="2529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1" name="TextBox 90"/>
            <p:cNvSpPr txBox="1"/>
            <p:nvPr/>
          </p:nvSpPr>
          <p:spPr>
            <a:xfrm>
              <a:off x="85683" y="4097864"/>
              <a:ext cx="338554" cy="68223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ko-KR" altLang="en-US" sz="1000" dirty="0" err="1" smtClean="0"/>
                <a:t>애굽</a:t>
              </a:r>
              <a:r>
                <a:rPr lang="ko-KR" altLang="en-US" sz="1000" dirty="0" smtClean="0"/>
                <a:t> 이주</a:t>
              </a:r>
              <a:endParaRPr lang="ko-KR" altLang="en-US" sz="1000" dirty="0"/>
            </a:p>
          </p:txBody>
        </p:sp>
      </p:grpSp>
      <p:sp>
        <p:nvSpPr>
          <p:cNvPr id="92" name="Rectangle 25"/>
          <p:cNvSpPr>
            <a:spLocks noChangeArrowheads="1"/>
          </p:cNvSpPr>
          <p:nvPr/>
        </p:nvSpPr>
        <p:spPr bwMode="auto">
          <a:xfrm>
            <a:off x="1622995" y="3563301"/>
            <a:ext cx="1270340" cy="3208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광야시대</a:t>
            </a:r>
            <a:endParaRPr lang="ko-KR" altLang="en-US" sz="1600" dirty="0"/>
          </a:p>
        </p:txBody>
      </p:sp>
      <p:sp>
        <p:nvSpPr>
          <p:cNvPr id="95" name="설명선 1(강조선) 94"/>
          <p:cNvSpPr/>
          <p:nvPr/>
        </p:nvSpPr>
        <p:spPr>
          <a:xfrm>
            <a:off x="258024" y="3075260"/>
            <a:ext cx="911228" cy="211119"/>
          </a:xfrm>
          <a:prstGeom prst="accentCallout1">
            <a:avLst>
              <a:gd name="adj1" fmla="val 57076"/>
              <a:gd name="adj2" fmla="val -1927"/>
              <a:gd name="adj3" fmla="val 230425"/>
              <a:gd name="adj4" fmla="val -1405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800" b="1" dirty="0" smtClean="0">
                <a:solidFill>
                  <a:schemeClr val="tx1"/>
                </a:solidFill>
              </a:rPr>
              <a:t>기원전 </a:t>
            </a:r>
            <a:r>
              <a:rPr lang="en-US" altLang="ko-KR" sz="800" b="1" dirty="0" smtClean="0">
                <a:solidFill>
                  <a:schemeClr val="tx1"/>
                </a:solidFill>
              </a:rPr>
              <a:t>2,100</a:t>
            </a:r>
            <a:r>
              <a:rPr lang="ko-KR" altLang="en-US" sz="800" b="1" dirty="0" smtClean="0">
                <a:solidFill>
                  <a:schemeClr val="tx1"/>
                </a:solidFill>
              </a:rPr>
              <a:t>년</a:t>
            </a:r>
            <a:endParaRPr lang="en-US" altLang="ko-KR" sz="800" b="1" dirty="0" smtClean="0">
              <a:solidFill>
                <a:schemeClr val="tx1"/>
              </a:solidFill>
            </a:endParaRPr>
          </a:p>
        </p:txBody>
      </p:sp>
      <p:sp>
        <p:nvSpPr>
          <p:cNvPr id="96" name="설명선 1(강조선) 95"/>
          <p:cNvSpPr/>
          <p:nvPr/>
        </p:nvSpPr>
        <p:spPr>
          <a:xfrm>
            <a:off x="1432787" y="1963348"/>
            <a:ext cx="911228" cy="211119"/>
          </a:xfrm>
          <a:prstGeom prst="accentCallout1">
            <a:avLst>
              <a:gd name="adj1" fmla="val 57076"/>
              <a:gd name="adj2" fmla="val -1927"/>
              <a:gd name="adj3" fmla="val 230425"/>
              <a:gd name="adj4" fmla="val -1405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800" b="1" dirty="0" smtClean="0">
                <a:solidFill>
                  <a:schemeClr val="tx1"/>
                </a:solidFill>
              </a:rPr>
              <a:t>기원전 </a:t>
            </a:r>
            <a:r>
              <a:rPr lang="en-US" altLang="ko-KR" sz="800" b="1" dirty="0" smtClean="0">
                <a:solidFill>
                  <a:schemeClr val="tx1"/>
                </a:solidFill>
              </a:rPr>
              <a:t>1,445</a:t>
            </a:r>
            <a:r>
              <a:rPr lang="ko-KR" altLang="en-US" sz="800" b="1" dirty="0" smtClean="0">
                <a:solidFill>
                  <a:schemeClr val="tx1"/>
                </a:solidFill>
              </a:rPr>
              <a:t>년</a:t>
            </a:r>
            <a:endParaRPr lang="en-US" altLang="ko-KR" sz="800" b="1" dirty="0" smtClean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21816" y="3884186"/>
            <a:ext cx="4539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40</a:t>
            </a:r>
            <a:r>
              <a:rPr lang="ko-KR" altLang="en-US" sz="1000" dirty="0" smtClean="0"/>
              <a:t>년</a:t>
            </a:r>
            <a:endParaRPr lang="ko-KR" altLang="en-US" dirty="0"/>
          </a:p>
        </p:txBody>
      </p:sp>
      <p:sp>
        <p:nvSpPr>
          <p:cNvPr id="97" name="Rectangle 25"/>
          <p:cNvSpPr>
            <a:spLocks noChangeArrowheads="1"/>
          </p:cNvSpPr>
          <p:nvPr/>
        </p:nvSpPr>
        <p:spPr bwMode="auto">
          <a:xfrm>
            <a:off x="3101493" y="3572563"/>
            <a:ext cx="1270340" cy="3208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err="1" smtClean="0"/>
              <a:t>사사시대</a:t>
            </a:r>
            <a:endParaRPr lang="ko-KR" altLang="en-US" sz="1600" dirty="0"/>
          </a:p>
        </p:txBody>
      </p:sp>
      <p:sp>
        <p:nvSpPr>
          <p:cNvPr id="99" name="설명선 1(강조선) 98"/>
          <p:cNvSpPr/>
          <p:nvPr/>
        </p:nvSpPr>
        <p:spPr>
          <a:xfrm>
            <a:off x="2943754" y="1931443"/>
            <a:ext cx="911228" cy="211119"/>
          </a:xfrm>
          <a:prstGeom prst="accentCallout1">
            <a:avLst>
              <a:gd name="adj1" fmla="val 57076"/>
              <a:gd name="adj2" fmla="val -1927"/>
              <a:gd name="adj3" fmla="val 230425"/>
              <a:gd name="adj4" fmla="val -1405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800" b="1" dirty="0" smtClean="0">
                <a:solidFill>
                  <a:schemeClr val="tx1"/>
                </a:solidFill>
              </a:rPr>
              <a:t>기원전 </a:t>
            </a:r>
            <a:r>
              <a:rPr lang="en-US" altLang="ko-KR" sz="800" b="1" dirty="0" smtClean="0">
                <a:solidFill>
                  <a:schemeClr val="tx1"/>
                </a:solidFill>
              </a:rPr>
              <a:t>1,405</a:t>
            </a:r>
            <a:r>
              <a:rPr lang="ko-KR" altLang="en-US" sz="800" b="1" dirty="0" smtClean="0">
                <a:solidFill>
                  <a:schemeClr val="tx1"/>
                </a:solidFill>
              </a:rPr>
              <a:t>년</a:t>
            </a:r>
            <a:endParaRPr lang="en-US" altLang="ko-KR" sz="800" b="1" dirty="0" smtClean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462171" y="3885928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smtClean="0"/>
              <a:t>약 </a:t>
            </a:r>
            <a:r>
              <a:rPr lang="en-US" altLang="ko-KR" sz="1000" dirty="0" smtClean="0"/>
              <a:t>300</a:t>
            </a:r>
            <a:r>
              <a:rPr lang="ko-KR" altLang="en-US" sz="1000" dirty="0" smtClean="0"/>
              <a:t>년</a:t>
            </a:r>
            <a:endParaRPr lang="ko-KR" altLang="en-US" dirty="0"/>
          </a:p>
        </p:txBody>
      </p:sp>
      <p:sp>
        <p:nvSpPr>
          <p:cNvPr id="101" name="Rectangle 25"/>
          <p:cNvSpPr>
            <a:spLocks noChangeArrowheads="1"/>
          </p:cNvSpPr>
          <p:nvPr/>
        </p:nvSpPr>
        <p:spPr bwMode="auto">
          <a:xfrm>
            <a:off x="4579991" y="3561711"/>
            <a:ext cx="1270340" cy="3208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통일왕국</a:t>
            </a:r>
            <a:endParaRPr lang="ko-KR" altLang="en-US" sz="1600" dirty="0"/>
          </a:p>
        </p:txBody>
      </p:sp>
      <p:grpSp>
        <p:nvGrpSpPr>
          <p:cNvPr id="102" name="그룹 101"/>
          <p:cNvGrpSpPr/>
          <p:nvPr/>
        </p:nvGrpSpPr>
        <p:grpSpPr>
          <a:xfrm>
            <a:off x="4750834" y="3919638"/>
            <a:ext cx="338554" cy="999490"/>
            <a:chOff x="85685" y="3902710"/>
            <a:chExt cx="338554" cy="999490"/>
          </a:xfrm>
        </p:grpSpPr>
        <p:pic>
          <p:nvPicPr>
            <p:cNvPr id="103" name="Picture 240" descr="Untitled-1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45236" y="4275964"/>
              <a:ext cx="999490" cy="2529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4" name="TextBox 103"/>
            <p:cNvSpPr txBox="1"/>
            <p:nvPr/>
          </p:nvSpPr>
          <p:spPr>
            <a:xfrm>
              <a:off x="85685" y="4097864"/>
              <a:ext cx="338554" cy="72391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ko-KR" altLang="en-US" sz="1000" dirty="0" smtClean="0"/>
                <a:t>사</a:t>
              </a:r>
              <a:r>
                <a:rPr lang="en-US" altLang="ko-KR" sz="1000" dirty="0" smtClean="0"/>
                <a:t>        </a:t>
              </a:r>
              <a:r>
                <a:rPr lang="ko-KR" altLang="en-US" sz="1000" dirty="0" smtClean="0"/>
                <a:t>울</a:t>
              </a:r>
              <a:endParaRPr lang="en-US" altLang="ko-KR" sz="1000" dirty="0" smtClean="0"/>
            </a:p>
          </p:txBody>
        </p:sp>
      </p:grpSp>
      <p:grpSp>
        <p:nvGrpSpPr>
          <p:cNvPr id="105" name="그룹 104"/>
          <p:cNvGrpSpPr/>
          <p:nvPr/>
        </p:nvGrpSpPr>
        <p:grpSpPr>
          <a:xfrm>
            <a:off x="5080982" y="3926516"/>
            <a:ext cx="338554" cy="999490"/>
            <a:chOff x="85683" y="3902710"/>
            <a:chExt cx="338554" cy="999490"/>
          </a:xfrm>
        </p:grpSpPr>
        <p:pic>
          <p:nvPicPr>
            <p:cNvPr id="106" name="Picture 240" descr="Untitled-1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45236" y="4275964"/>
              <a:ext cx="999490" cy="2529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7" name="TextBox 106"/>
            <p:cNvSpPr txBox="1"/>
            <p:nvPr/>
          </p:nvSpPr>
          <p:spPr>
            <a:xfrm>
              <a:off x="85683" y="4097861"/>
              <a:ext cx="338554" cy="72391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ko-KR" altLang="en-US" sz="1000" dirty="0" smtClean="0"/>
                <a:t>다     </a:t>
              </a:r>
              <a:r>
                <a:rPr lang="en-US" altLang="ko-KR" sz="1000" dirty="0"/>
                <a:t> </a:t>
              </a:r>
              <a:r>
                <a:rPr lang="en-US" altLang="ko-KR" sz="1000" dirty="0" smtClean="0"/>
                <a:t> </a:t>
              </a:r>
              <a:r>
                <a:rPr lang="ko-KR" altLang="en-US" sz="1000" dirty="0" smtClean="0"/>
                <a:t> </a:t>
              </a:r>
              <a:r>
                <a:rPr lang="ko-KR" altLang="en-US" sz="1000" dirty="0" err="1" smtClean="0"/>
                <a:t>윗</a:t>
              </a:r>
              <a:endParaRPr lang="en-US" altLang="ko-KR" sz="1000" dirty="0" smtClean="0"/>
            </a:p>
          </p:txBody>
        </p:sp>
      </p:grpSp>
      <p:grpSp>
        <p:nvGrpSpPr>
          <p:cNvPr id="108" name="그룹 107"/>
          <p:cNvGrpSpPr/>
          <p:nvPr/>
        </p:nvGrpSpPr>
        <p:grpSpPr>
          <a:xfrm>
            <a:off x="5411237" y="3936989"/>
            <a:ext cx="338554" cy="999490"/>
            <a:chOff x="85683" y="3902710"/>
            <a:chExt cx="338554" cy="999490"/>
          </a:xfrm>
        </p:grpSpPr>
        <p:pic>
          <p:nvPicPr>
            <p:cNvPr id="109" name="Picture 240" descr="Untitled-1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45236" y="4275964"/>
              <a:ext cx="999490" cy="2529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0" name="TextBox 109"/>
            <p:cNvSpPr txBox="1"/>
            <p:nvPr/>
          </p:nvSpPr>
          <p:spPr>
            <a:xfrm>
              <a:off x="85683" y="4097864"/>
              <a:ext cx="338554" cy="68063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ko-KR" altLang="en-US" sz="1000" dirty="0" smtClean="0"/>
                <a:t>솔  </a:t>
              </a:r>
              <a:r>
                <a:rPr lang="ko-KR" altLang="en-US" sz="1000" dirty="0" err="1" smtClean="0"/>
                <a:t>로</a:t>
              </a:r>
              <a:r>
                <a:rPr lang="ko-KR" altLang="en-US" sz="1000" dirty="0" smtClean="0"/>
                <a:t>  몬</a:t>
              </a:r>
              <a:endParaRPr lang="en-US" altLang="ko-KR" sz="1000" dirty="0" smtClean="0"/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4843969" y="3361054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smtClean="0"/>
              <a:t>약 </a:t>
            </a:r>
            <a:r>
              <a:rPr lang="en-US" altLang="ko-KR" sz="1000" dirty="0" smtClean="0"/>
              <a:t>120</a:t>
            </a:r>
            <a:r>
              <a:rPr lang="ko-KR" altLang="en-US" sz="1000" dirty="0" smtClean="0"/>
              <a:t>년</a:t>
            </a:r>
            <a:endParaRPr lang="ko-KR" altLang="en-US" dirty="0"/>
          </a:p>
        </p:txBody>
      </p:sp>
      <p:sp>
        <p:nvSpPr>
          <p:cNvPr id="112" name="Rectangle 25"/>
          <p:cNvSpPr>
            <a:spLocks noChangeArrowheads="1"/>
          </p:cNvSpPr>
          <p:nvPr/>
        </p:nvSpPr>
        <p:spPr bwMode="auto">
          <a:xfrm>
            <a:off x="6053138" y="3561711"/>
            <a:ext cx="1270340" cy="3208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분열왕국</a:t>
            </a:r>
            <a:endParaRPr lang="ko-KR" altLang="en-US" sz="1600" dirty="0"/>
          </a:p>
        </p:txBody>
      </p:sp>
      <p:cxnSp>
        <p:nvCxnSpPr>
          <p:cNvPr id="35" name="직선 연결선 34"/>
          <p:cNvCxnSpPr/>
          <p:nvPr/>
        </p:nvCxnSpPr>
        <p:spPr>
          <a:xfrm>
            <a:off x="7543800" y="2827867"/>
            <a:ext cx="0" cy="1769533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/>
          <p:nvPr/>
        </p:nvCxnSpPr>
        <p:spPr>
          <a:xfrm>
            <a:off x="7518399" y="2836341"/>
            <a:ext cx="646783" cy="10885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화살표 연결선 112"/>
          <p:cNvCxnSpPr/>
          <p:nvPr/>
        </p:nvCxnSpPr>
        <p:spPr>
          <a:xfrm>
            <a:off x="7535327" y="4572007"/>
            <a:ext cx="4570948" cy="17923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설명선 1(강조선) 113"/>
          <p:cNvSpPr/>
          <p:nvPr/>
        </p:nvSpPr>
        <p:spPr>
          <a:xfrm>
            <a:off x="6339554" y="2110791"/>
            <a:ext cx="911228" cy="211119"/>
          </a:xfrm>
          <a:prstGeom prst="accentCallout1">
            <a:avLst>
              <a:gd name="adj1" fmla="val 57076"/>
              <a:gd name="adj2" fmla="val -1927"/>
              <a:gd name="adj3" fmla="val 691619"/>
              <a:gd name="adj4" fmla="val 7793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800" b="1" smtClean="0">
                <a:solidFill>
                  <a:schemeClr val="tx1"/>
                </a:solidFill>
              </a:rPr>
              <a:t>기원전 </a:t>
            </a:r>
            <a:r>
              <a:rPr lang="en-US" altLang="ko-KR" sz="800" b="1" dirty="0" smtClean="0">
                <a:solidFill>
                  <a:schemeClr val="tx1"/>
                </a:solidFill>
              </a:rPr>
              <a:t>931</a:t>
            </a:r>
            <a:r>
              <a:rPr lang="ko-KR" altLang="en-US" sz="800" b="1" dirty="0" smtClean="0">
                <a:solidFill>
                  <a:schemeClr val="tx1"/>
                </a:solidFill>
              </a:rPr>
              <a:t>년</a:t>
            </a:r>
            <a:endParaRPr lang="en-US" altLang="ko-KR" sz="800" b="1" dirty="0" smtClean="0">
              <a:solidFill>
                <a:schemeClr val="tx1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343745" y="2462939"/>
            <a:ext cx="400110" cy="1054174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ko-KR" altLang="en-US" sz="1400" smtClean="0"/>
              <a:t>북이스라엘</a:t>
            </a:r>
            <a:endParaRPr lang="en-US" altLang="ko-KR" sz="1400" dirty="0" smtClean="0"/>
          </a:p>
        </p:txBody>
      </p:sp>
      <p:sp>
        <p:nvSpPr>
          <p:cNvPr id="117" name="TextBox 116"/>
          <p:cNvSpPr txBox="1"/>
          <p:nvPr/>
        </p:nvSpPr>
        <p:spPr>
          <a:xfrm>
            <a:off x="7343745" y="3953988"/>
            <a:ext cx="400110" cy="1054174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ko-KR" altLang="en-US" sz="1400" dirty="0" smtClean="0"/>
              <a:t>남    유  다</a:t>
            </a:r>
            <a:endParaRPr lang="en-US" altLang="ko-KR" sz="1400" dirty="0" smtClean="0"/>
          </a:p>
        </p:txBody>
      </p:sp>
      <p:sp>
        <p:nvSpPr>
          <p:cNvPr id="118" name="설명선 1(강조선) 117"/>
          <p:cNvSpPr/>
          <p:nvPr/>
        </p:nvSpPr>
        <p:spPr>
          <a:xfrm>
            <a:off x="8422353" y="1575693"/>
            <a:ext cx="2237180" cy="211119"/>
          </a:xfrm>
          <a:prstGeom prst="accentCallout1">
            <a:avLst>
              <a:gd name="adj1" fmla="val 57076"/>
              <a:gd name="adj2" fmla="val -1927"/>
              <a:gd name="adj3" fmla="val 587348"/>
              <a:gd name="adj4" fmla="val -1287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800" b="1" dirty="0" smtClean="0">
                <a:solidFill>
                  <a:schemeClr val="tx1"/>
                </a:solidFill>
              </a:rPr>
              <a:t>기원전 </a:t>
            </a:r>
            <a:r>
              <a:rPr lang="en-US" altLang="ko-KR" sz="800" b="1" dirty="0" smtClean="0">
                <a:solidFill>
                  <a:schemeClr val="tx1"/>
                </a:solidFill>
              </a:rPr>
              <a:t>721</a:t>
            </a:r>
            <a:r>
              <a:rPr lang="ko-KR" altLang="en-US" sz="800" b="1" dirty="0" smtClean="0">
                <a:solidFill>
                  <a:schemeClr val="tx1"/>
                </a:solidFill>
              </a:rPr>
              <a:t>년</a:t>
            </a:r>
            <a:r>
              <a:rPr lang="en-US" altLang="ko-KR" sz="8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800" b="1" dirty="0" err="1" smtClean="0">
                <a:solidFill>
                  <a:schemeClr val="tx1"/>
                </a:solidFill>
              </a:rPr>
              <a:t>앗수르</a:t>
            </a:r>
            <a:r>
              <a:rPr lang="en-US" altLang="ko-KR" sz="800" b="1" dirty="0" smtClean="0">
                <a:solidFill>
                  <a:schemeClr val="tx1"/>
                </a:solidFill>
              </a:rPr>
              <a:t>(</a:t>
            </a:r>
            <a:r>
              <a:rPr lang="ko-KR" altLang="en-US" sz="800" b="1" dirty="0" err="1" smtClean="0">
                <a:solidFill>
                  <a:schemeClr val="tx1"/>
                </a:solidFill>
              </a:rPr>
              <a:t>앗시리아</a:t>
            </a:r>
            <a:r>
              <a:rPr lang="en-US" altLang="ko-KR" sz="800" b="1" dirty="0" smtClean="0">
                <a:solidFill>
                  <a:schemeClr val="tx1"/>
                </a:solidFill>
              </a:rPr>
              <a:t>)</a:t>
            </a:r>
            <a:r>
              <a:rPr lang="ko-KR" altLang="en-US" sz="800" b="1" dirty="0" smtClean="0">
                <a:solidFill>
                  <a:schemeClr val="tx1"/>
                </a:solidFill>
              </a:rPr>
              <a:t>에게 멸망</a:t>
            </a:r>
            <a:r>
              <a:rPr lang="en-US" altLang="ko-KR" sz="800" b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9" name="설명선 1(강조선) 118"/>
          <p:cNvSpPr/>
          <p:nvPr/>
        </p:nvSpPr>
        <p:spPr>
          <a:xfrm>
            <a:off x="9084044" y="5802811"/>
            <a:ext cx="2237180" cy="211119"/>
          </a:xfrm>
          <a:prstGeom prst="accentCallout1">
            <a:avLst>
              <a:gd name="adj1" fmla="val 57076"/>
              <a:gd name="adj2" fmla="val -1927"/>
              <a:gd name="adj3" fmla="val -555609"/>
              <a:gd name="adj4" fmla="val -1060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800" b="1" dirty="0" smtClean="0">
                <a:solidFill>
                  <a:schemeClr val="tx1"/>
                </a:solidFill>
              </a:rPr>
              <a:t>기원전 </a:t>
            </a:r>
            <a:r>
              <a:rPr lang="en-US" altLang="ko-KR" sz="800" b="1" dirty="0" smtClean="0">
                <a:solidFill>
                  <a:schemeClr val="tx1"/>
                </a:solidFill>
              </a:rPr>
              <a:t>587</a:t>
            </a:r>
            <a:r>
              <a:rPr lang="ko-KR" altLang="en-US" sz="800" b="1" dirty="0" smtClean="0">
                <a:solidFill>
                  <a:schemeClr val="tx1"/>
                </a:solidFill>
              </a:rPr>
              <a:t>년</a:t>
            </a:r>
            <a:r>
              <a:rPr lang="en-US" altLang="ko-KR" sz="8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800" b="1" dirty="0" smtClean="0">
                <a:solidFill>
                  <a:schemeClr val="tx1"/>
                </a:solidFill>
              </a:rPr>
              <a:t>바벨론</a:t>
            </a:r>
            <a:r>
              <a:rPr lang="en-US" altLang="ko-KR" sz="800" b="1" dirty="0" smtClean="0">
                <a:solidFill>
                  <a:schemeClr val="tx1"/>
                </a:solidFill>
              </a:rPr>
              <a:t>(</a:t>
            </a:r>
            <a:r>
              <a:rPr lang="ko-KR" altLang="en-US" sz="800" b="1" dirty="0" smtClean="0">
                <a:solidFill>
                  <a:schemeClr val="tx1"/>
                </a:solidFill>
              </a:rPr>
              <a:t>바빌로니아</a:t>
            </a:r>
            <a:r>
              <a:rPr lang="en-US" altLang="ko-KR" sz="800" b="1" dirty="0" smtClean="0">
                <a:solidFill>
                  <a:schemeClr val="tx1"/>
                </a:solidFill>
              </a:rPr>
              <a:t>)</a:t>
            </a:r>
            <a:r>
              <a:rPr lang="ko-KR" altLang="en-US" sz="800" b="1" dirty="0" smtClean="0">
                <a:solidFill>
                  <a:schemeClr val="tx1"/>
                </a:solidFill>
              </a:rPr>
              <a:t>에게 멸망</a:t>
            </a:r>
            <a:r>
              <a:rPr lang="en-US" altLang="ko-KR" sz="800" b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20" name="Rectangle 25"/>
          <p:cNvSpPr>
            <a:spLocks noChangeArrowheads="1"/>
          </p:cNvSpPr>
          <p:nvPr/>
        </p:nvSpPr>
        <p:spPr bwMode="auto">
          <a:xfrm>
            <a:off x="8383508" y="4420525"/>
            <a:ext cx="1575489" cy="3208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바벨론 포로기</a:t>
            </a:r>
            <a:endParaRPr lang="ko-KR" altLang="en-US" sz="1600" dirty="0"/>
          </a:p>
        </p:txBody>
      </p:sp>
      <p:sp>
        <p:nvSpPr>
          <p:cNvPr id="121" name="Rectangle 25"/>
          <p:cNvSpPr>
            <a:spLocks noChangeArrowheads="1"/>
          </p:cNvSpPr>
          <p:nvPr/>
        </p:nvSpPr>
        <p:spPr bwMode="auto">
          <a:xfrm>
            <a:off x="10116709" y="4420525"/>
            <a:ext cx="1170645" cy="3208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pPr algn="ctr"/>
            <a:r>
              <a:rPr lang="ko-KR" altLang="en-US" sz="1600" dirty="0" smtClean="0"/>
              <a:t>포로 귀환</a:t>
            </a:r>
            <a:endParaRPr lang="ko-KR" altLang="en-US" sz="1600" dirty="0"/>
          </a:p>
        </p:txBody>
      </p:sp>
      <p:sp>
        <p:nvSpPr>
          <p:cNvPr id="122" name="설명선 1(강조선) 121"/>
          <p:cNvSpPr/>
          <p:nvPr/>
        </p:nvSpPr>
        <p:spPr>
          <a:xfrm>
            <a:off x="9839025" y="3007567"/>
            <a:ext cx="2237180" cy="565946"/>
          </a:xfrm>
          <a:prstGeom prst="accentCallout1">
            <a:avLst>
              <a:gd name="adj1" fmla="val 61564"/>
              <a:gd name="adj2" fmla="val -1928"/>
              <a:gd name="adj3" fmla="val 258664"/>
              <a:gd name="adj4" fmla="val 1324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800" b="1" dirty="0" smtClean="0">
                <a:solidFill>
                  <a:schemeClr val="tx1"/>
                </a:solidFill>
              </a:rPr>
              <a:t>기원전 </a:t>
            </a:r>
            <a:r>
              <a:rPr lang="en-US" altLang="ko-KR" sz="800" b="1" dirty="0" smtClean="0">
                <a:solidFill>
                  <a:schemeClr val="tx1"/>
                </a:solidFill>
              </a:rPr>
              <a:t>538</a:t>
            </a:r>
            <a:r>
              <a:rPr lang="ko-KR" altLang="en-US" sz="800" b="1" dirty="0" smtClean="0">
                <a:solidFill>
                  <a:schemeClr val="tx1"/>
                </a:solidFill>
              </a:rPr>
              <a:t>년 </a:t>
            </a:r>
            <a:r>
              <a:rPr lang="ko-KR" altLang="en-US" sz="800" b="1" dirty="0" err="1" smtClean="0">
                <a:solidFill>
                  <a:schemeClr val="tx1"/>
                </a:solidFill>
              </a:rPr>
              <a:t>고레스</a:t>
            </a:r>
            <a:r>
              <a:rPr lang="ko-KR" altLang="en-US" sz="800" b="1" dirty="0" smtClean="0">
                <a:solidFill>
                  <a:schemeClr val="tx1"/>
                </a:solidFill>
              </a:rPr>
              <a:t> 칙령으로 포로 귀환</a:t>
            </a:r>
            <a:endParaRPr lang="en-US" altLang="ko-KR" sz="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800" b="1" dirty="0" smtClean="0">
                <a:solidFill>
                  <a:schemeClr val="tx1"/>
                </a:solidFill>
              </a:rPr>
              <a:t>포로 귀환 후 성전 재건</a:t>
            </a:r>
            <a:r>
              <a:rPr lang="en-US" altLang="ko-KR" sz="800" b="1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ko-KR" altLang="en-US" sz="800" b="1" dirty="0" err="1" smtClean="0">
                <a:solidFill>
                  <a:schemeClr val="tx1"/>
                </a:solidFill>
              </a:rPr>
              <a:t>에스라와</a:t>
            </a:r>
            <a:r>
              <a:rPr lang="ko-KR" altLang="en-US" sz="800" b="1" dirty="0" smtClean="0">
                <a:solidFill>
                  <a:schemeClr val="tx1"/>
                </a:solidFill>
              </a:rPr>
              <a:t> </a:t>
            </a:r>
            <a:r>
              <a:rPr lang="ko-KR" altLang="en-US" sz="800" b="1" dirty="0" err="1" smtClean="0">
                <a:solidFill>
                  <a:schemeClr val="tx1"/>
                </a:solidFill>
              </a:rPr>
              <a:t>느헤미야의</a:t>
            </a:r>
            <a:r>
              <a:rPr lang="ko-KR" altLang="en-US" sz="800" b="1" dirty="0" smtClean="0">
                <a:solidFill>
                  <a:schemeClr val="tx1"/>
                </a:solidFill>
              </a:rPr>
              <a:t> 개혁</a:t>
            </a:r>
            <a:endParaRPr lang="en-US" altLang="ko-KR" sz="800" b="1" dirty="0" smtClean="0">
              <a:solidFill>
                <a:schemeClr val="tx1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9045215" y="4732938"/>
            <a:ext cx="4539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70</a:t>
            </a:r>
            <a:r>
              <a:rPr lang="ko-KR" altLang="en-US" sz="1000" dirty="0" smtClean="0"/>
              <a:t>년</a:t>
            </a:r>
            <a:endParaRPr lang="ko-KR" altLang="en-US" dirty="0"/>
          </a:p>
        </p:txBody>
      </p:sp>
      <p:grpSp>
        <p:nvGrpSpPr>
          <p:cNvPr id="62" name="그룹 61"/>
          <p:cNvGrpSpPr/>
          <p:nvPr/>
        </p:nvGrpSpPr>
        <p:grpSpPr>
          <a:xfrm>
            <a:off x="11361284" y="5804534"/>
            <a:ext cx="830716" cy="1057275"/>
            <a:chOff x="11361284" y="5804534"/>
            <a:chExt cx="830716" cy="1057275"/>
          </a:xfrm>
        </p:grpSpPr>
        <p:pic>
          <p:nvPicPr>
            <p:cNvPr id="63" name="그림 6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61284" y="5804534"/>
              <a:ext cx="830716" cy="1057275"/>
            </a:xfrm>
            <a:prstGeom prst="rect">
              <a:avLst/>
            </a:prstGeom>
          </p:spPr>
        </p:pic>
        <p:sp>
          <p:nvSpPr>
            <p:cNvPr id="64" name="TextBox 63"/>
            <p:cNvSpPr txBox="1"/>
            <p:nvPr/>
          </p:nvSpPr>
          <p:spPr>
            <a:xfrm>
              <a:off x="11361284" y="6406646"/>
              <a:ext cx="2856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6</a:t>
              </a:r>
              <a:endParaRPr lang="ko-KR" altLang="en-US" sz="1400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669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92" grpId="0" animBg="1"/>
      <p:bldP spid="97" grpId="0" animBg="1"/>
      <p:bldP spid="101" grpId="0" animBg="1"/>
      <p:bldP spid="112" grpId="0" animBg="1"/>
      <p:bldP spid="120" grpId="0" animBg="1"/>
      <p:bldP spid="1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494581" y="703552"/>
            <a:ext cx="2870919" cy="624734"/>
            <a:chOff x="494581" y="416666"/>
            <a:chExt cx="2870919" cy="624734"/>
          </a:xfrm>
        </p:grpSpPr>
        <p:sp>
          <p:nvSpPr>
            <p:cNvPr id="8" name="직사각형 7"/>
            <p:cNvSpPr/>
            <p:nvPr/>
          </p:nvSpPr>
          <p:spPr>
            <a:xfrm>
              <a:off x="678133" y="659602"/>
              <a:ext cx="2687367" cy="27257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100000">
                  <a:schemeClr val="accent2"/>
                </a:gs>
                <a:gs pos="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    </a:t>
              </a:r>
              <a:r>
                <a:rPr lang="en-US" altLang="ko-KR" sz="1600" dirty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4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. 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구약 이야기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(3)</a:t>
              </a:r>
              <a:endParaRPr lang="ko-KR" altLang="en-US" sz="1600" dirty="0">
                <a:solidFill>
                  <a:schemeClr val="tx1"/>
                </a:solidFill>
                <a:latin typeface="휴먼엑스포" panose="02030504000101010101" pitchFamily="18" charset="-127"/>
                <a:ea typeface="휴먼엑스포" panose="02030504000101010101" pitchFamily="18" charset="-127"/>
              </a:endParaRPr>
            </a:p>
          </p:txBody>
        </p:sp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581" y="416666"/>
              <a:ext cx="485071" cy="624734"/>
            </a:xfrm>
            <a:prstGeom prst="rect">
              <a:avLst/>
            </a:prstGeom>
          </p:spPr>
        </p:pic>
      </p:grpSp>
      <p:grpSp>
        <p:nvGrpSpPr>
          <p:cNvPr id="24" name="그룹 23"/>
          <p:cNvGrpSpPr/>
          <p:nvPr/>
        </p:nvGrpSpPr>
        <p:grpSpPr>
          <a:xfrm>
            <a:off x="-991" y="28375"/>
            <a:ext cx="12116791" cy="574712"/>
            <a:chOff x="-991" y="28375"/>
            <a:chExt cx="12116791" cy="574712"/>
          </a:xfrm>
        </p:grpSpPr>
        <p:sp>
          <p:nvSpPr>
            <p:cNvPr id="25" name="직사각형 24"/>
            <p:cNvSpPr/>
            <p:nvPr/>
          </p:nvSpPr>
          <p:spPr>
            <a:xfrm>
              <a:off x="3220474" y="109132"/>
              <a:ext cx="889532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200" b="1" dirty="0"/>
                <a:t>모든 성경</a:t>
              </a:r>
              <a:r>
                <a:rPr lang="ko-KR" altLang="en-US" sz="1050" dirty="0"/>
                <a:t>은 </a:t>
              </a:r>
              <a:r>
                <a:rPr lang="ko-KR" altLang="en-US" sz="1200" b="1" dirty="0"/>
                <a:t>하나님의 감동</a:t>
              </a:r>
              <a:r>
                <a:rPr lang="ko-KR" altLang="en-US" sz="1050" dirty="0"/>
                <a:t>으로 된 것으로 </a:t>
              </a:r>
              <a:r>
                <a:rPr lang="ko-KR" altLang="en-US" sz="1200" b="1" dirty="0" smtClean="0"/>
                <a:t>교훈</a:t>
              </a:r>
              <a:r>
                <a:rPr lang="ko-KR" altLang="en-US" sz="1050" dirty="0" smtClean="0"/>
                <a:t>과 </a:t>
              </a:r>
              <a:r>
                <a:rPr lang="ko-KR" altLang="en-US" sz="1200" b="1" dirty="0"/>
                <a:t>책망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바르게 함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의</a:t>
              </a:r>
              <a:r>
                <a:rPr lang="ko-KR" altLang="en-US" sz="1050" dirty="0"/>
                <a:t>로 </a:t>
              </a:r>
              <a:r>
                <a:rPr lang="ko-KR" altLang="en-US" sz="1050" i="1" u="sng" dirty="0"/>
                <a:t>교육하기에 </a:t>
              </a:r>
              <a:r>
                <a:rPr lang="ko-KR" altLang="en-US" sz="1050" i="1" u="sng" dirty="0" smtClean="0"/>
                <a:t>유익</a:t>
              </a:r>
              <a:r>
                <a:rPr lang="ko-KR" altLang="en-US" sz="1050" dirty="0" smtClean="0"/>
                <a:t>합니다</a:t>
              </a:r>
              <a:r>
                <a:rPr lang="en-US" altLang="ko-KR" sz="1050" dirty="0" smtClean="0"/>
                <a:t>.  (</a:t>
              </a:r>
              <a:r>
                <a:rPr lang="ko-KR" altLang="en-US" sz="1050" dirty="0" err="1" smtClean="0"/>
                <a:t>딤후</a:t>
              </a:r>
              <a:r>
                <a:rPr lang="ko-KR" altLang="en-US" sz="1050" dirty="0" smtClean="0"/>
                <a:t> </a:t>
              </a:r>
              <a:r>
                <a:rPr lang="en-US" altLang="ko-KR" sz="1050" dirty="0" smtClean="0"/>
                <a:t>3:16)</a:t>
              </a:r>
              <a:endParaRPr lang="ko-KR" altLang="en-US" sz="1050" dirty="0"/>
            </a:p>
          </p:txBody>
        </p:sp>
        <p:pic>
          <p:nvPicPr>
            <p:cNvPr id="26" name="그림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275" y="28375"/>
              <a:ext cx="1391056" cy="574712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-991" y="54409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4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성 경 개 관</a:t>
              </a:r>
              <a:endPara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cxnSp>
          <p:nvCxnSpPr>
            <p:cNvPr id="28" name="직선 연결선 27"/>
            <p:cNvCxnSpPr/>
            <p:nvPr/>
          </p:nvCxnSpPr>
          <p:spPr>
            <a:xfrm>
              <a:off x="76200" y="574512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>
              <a:off x="66675" y="31587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4287197" y="759305"/>
            <a:ext cx="3365024" cy="400110"/>
          </a:xfrm>
          <a:prstGeom prst="rect">
            <a:avLst/>
          </a:prstGeom>
          <a:gradFill>
            <a:gsLst>
              <a:gs pos="11000">
                <a:schemeClr val="accent1">
                  <a:lumMod val="5000"/>
                  <a:lumOff val="95000"/>
                </a:schemeClr>
              </a:gs>
              <a:gs pos="72000">
                <a:schemeClr val="accent4"/>
              </a:gs>
              <a:gs pos="83000">
                <a:schemeClr val="bg2"/>
              </a:gs>
              <a:gs pos="98000">
                <a:schemeClr val="bg1"/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solidFill>
                  <a:srgbClr val="C00000"/>
                </a:solidFill>
              </a:rPr>
              <a:t>구약성경 각 권 </a:t>
            </a:r>
            <a:r>
              <a:rPr lang="ko-KR" altLang="en-US" sz="2000" b="1" dirty="0" err="1" smtClean="0">
                <a:solidFill>
                  <a:srgbClr val="C00000"/>
                </a:solidFill>
              </a:rPr>
              <a:t>초간단</a:t>
            </a:r>
            <a:r>
              <a:rPr lang="ko-KR" altLang="en-US" sz="2000" b="1" dirty="0" smtClean="0">
                <a:solidFill>
                  <a:srgbClr val="C00000"/>
                </a:solidFill>
              </a:rPr>
              <a:t> 정리</a:t>
            </a:r>
            <a:endParaRPr lang="ko-KR" altLang="en-US" sz="2000" b="1" dirty="0">
              <a:solidFill>
                <a:srgbClr val="C00000"/>
              </a:solidFill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131884" y="1531390"/>
            <a:ext cx="5411185" cy="763115"/>
            <a:chOff x="375165" y="1531390"/>
            <a:chExt cx="5411185" cy="763115"/>
          </a:xfrm>
        </p:grpSpPr>
        <p:pic>
          <p:nvPicPr>
            <p:cNvPr id="63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110" y="1596563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6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165" y="1531390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4" name="Text Box 14"/>
            <p:cNvSpPr txBox="1">
              <a:spLocks noChangeArrowheads="1"/>
            </p:cNvSpPr>
            <p:nvPr/>
          </p:nvSpPr>
          <p:spPr bwMode="auto">
            <a:xfrm>
              <a:off x="391943" y="1831023"/>
              <a:ext cx="61106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창 세 기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7" name="Text Box 31"/>
            <p:cNvSpPr txBox="1">
              <a:spLocks noChangeArrowheads="1"/>
            </p:cNvSpPr>
            <p:nvPr/>
          </p:nvSpPr>
          <p:spPr bwMode="auto">
            <a:xfrm>
              <a:off x="995275" y="1555841"/>
              <a:ext cx="4791075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228600" indent="-228600">
                <a:buAutoNum type="arabicParenR"/>
              </a:pPr>
              <a:r>
                <a:rPr lang="en-US" altLang="ko-KR" sz="1050" i="1" dirty="0" smtClean="0"/>
                <a:t>1</a:t>
              </a:r>
              <a:r>
                <a:rPr lang="ko-KR" altLang="en-US" sz="1050" i="1" dirty="0" smtClean="0"/>
                <a:t>장 </a:t>
              </a:r>
              <a:r>
                <a:rPr lang="en-US" altLang="ko-KR" sz="1050" i="1" dirty="0" smtClean="0"/>
                <a:t>– 11</a:t>
              </a:r>
              <a:r>
                <a:rPr lang="ko-KR" altLang="en-US" sz="1050" i="1" dirty="0" smtClean="0"/>
                <a:t>장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창조와 타락</a:t>
              </a:r>
              <a:r>
                <a:rPr lang="en-US" altLang="ko-KR" sz="1050" i="1" dirty="0" smtClean="0"/>
                <a:t>, </a:t>
              </a:r>
              <a:r>
                <a:rPr lang="ko-KR" altLang="en-US" sz="1050" i="1" dirty="0" smtClean="0"/>
                <a:t>역사의 시작</a:t>
              </a:r>
              <a:endParaRPr lang="en-US" altLang="ko-KR" sz="1050" i="1" dirty="0" smtClean="0"/>
            </a:p>
            <a:p>
              <a:pPr marL="228600" indent="-228600">
                <a:buAutoNum type="arabicParenR"/>
              </a:pPr>
              <a:r>
                <a:rPr lang="en-US" altLang="ko-KR" sz="1050" i="1" dirty="0" smtClean="0"/>
                <a:t>12 - 50</a:t>
              </a:r>
              <a:r>
                <a:rPr lang="ko-KR" altLang="en-US" sz="1050" i="1" dirty="0" smtClean="0"/>
                <a:t>장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아브라함</a:t>
              </a:r>
              <a:r>
                <a:rPr lang="en-US" altLang="ko-KR" sz="1050" i="1" dirty="0" smtClean="0"/>
                <a:t>, </a:t>
              </a:r>
              <a:r>
                <a:rPr lang="ko-KR" altLang="en-US" sz="1050" i="1" dirty="0" smtClean="0"/>
                <a:t>이삭</a:t>
              </a:r>
              <a:r>
                <a:rPr lang="en-US" altLang="ko-KR" sz="1050" i="1" dirty="0" smtClean="0"/>
                <a:t>, </a:t>
              </a:r>
              <a:r>
                <a:rPr lang="ko-KR" altLang="en-US" sz="1050" i="1" dirty="0" smtClean="0"/>
                <a:t>야곱의 이야기</a:t>
              </a:r>
              <a:r>
                <a:rPr lang="en-US" altLang="ko-KR" sz="1050" i="1" dirty="0" smtClean="0"/>
                <a:t>, </a:t>
              </a:r>
              <a:r>
                <a:rPr lang="ko-KR" altLang="en-US" sz="1050" i="1" dirty="0" err="1" smtClean="0"/>
                <a:t>애굽</a:t>
              </a:r>
              <a:r>
                <a:rPr lang="ko-KR" altLang="en-US" sz="1050" i="1" dirty="0" smtClean="0"/>
                <a:t> 이민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76467" y="1591354"/>
            <a:ext cx="392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01</a:t>
            </a:r>
            <a:endParaRPr lang="ko-KR" altLang="en-US" sz="12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5" name="Rectangle 25"/>
          <p:cNvSpPr>
            <a:spLocks noChangeArrowheads="1"/>
          </p:cNvSpPr>
          <p:nvPr/>
        </p:nvSpPr>
        <p:spPr bwMode="auto">
          <a:xfrm>
            <a:off x="658744" y="2264291"/>
            <a:ext cx="2802292" cy="2030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r>
              <a:rPr lang="ko-KR" altLang="en-US" sz="1050" dirty="0" smtClean="0"/>
              <a:t>욥기</a:t>
            </a:r>
            <a:r>
              <a:rPr lang="en-US" altLang="ko-KR" sz="1050" dirty="0" smtClean="0"/>
              <a:t>: </a:t>
            </a:r>
            <a:r>
              <a:rPr lang="ko-KR" altLang="en-US" sz="1050" dirty="0" smtClean="0"/>
              <a:t>고난 받은 </a:t>
            </a:r>
            <a:r>
              <a:rPr lang="ko-KR" altLang="en-US" sz="1050" dirty="0" err="1" smtClean="0"/>
              <a:t>욥</a:t>
            </a:r>
            <a:r>
              <a:rPr lang="en-US" altLang="ko-KR" sz="1050" dirty="0" smtClean="0"/>
              <a:t>. </a:t>
            </a:r>
            <a:r>
              <a:rPr lang="ko-KR" altLang="en-US" sz="1050" dirty="0" smtClean="0"/>
              <a:t>성도가 받는 고난의 의미</a:t>
            </a:r>
            <a:endParaRPr lang="ko-KR" altLang="en-US" sz="1050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2938" y="2248282"/>
            <a:ext cx="259665" cy="259665"/>
          </a:xfrm>
          <a:prstGeom prst="rect">
            <a:avLst/>
          </a:prstGeom>
        </p:spPr>
      </p:pic>
      <p:grpSp>
        <p:nvGrpSpPr>
          <p:cNvPr id="17" name="그룹 16"/>
          <p:cNvGrpSpPr/>
          <p:nvPr/>
        </p:nvGrpSpPr>
        <p:grpSpPr>
          <a:xfrm>
            <a:off x="104673" y="2936435"/>
            <a:ext cx="5432490" cy="995492"/>
            <a:chOff x="96284" y="2667987"/>
            <a:chExt cx="5432490" cy="995492"/>
          </a:xfrm>
        </p:grpSpPr>
        <p:pic>
          <p:nvPicPr>
            <p:cNvPr id="68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0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" name="Text Box 14"/>
            <p:cNvSpPr txBox="1">
              <a:spLocks noChangeArrowheads="1"/>
            </p:cNvSpPr>
            <p:nvPr/>
          </p:nvSpPr>
          <p:spPr bwMode="auto">
            <a:xfrm>
              <a:off x="96284" y="2908897"/>
              <a:ext cx="646331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출애굽기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2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모세의 지도 아래 </a:t>
              </a:r>
              <a:r>
                <a:rPr lang="ko-KR" altLang="en-US" sz="1050" i="1" dirty="0" err="1" smtClean="0"/>
                <a:t>애굽에서</a:t>
              </a:r>
              <a:r>
                <a:rPr lang="ko-KR" altLang="en-US" sz="1050" i="1" dirty="0" smtClean="0"/>
                <a:t> 종 노릇하던 이스라엘 백성들 탈출</a:t>
              </a:r>
              <a:endParaRPr lang="en-US" altLang="ko-KR" sz="1050" i="1" dirty="0"/>
            </a:p>
            <a:p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출애굽 후 시내 산에서 십계명을 받음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3) </a:t>
              </a:r>
              <a:r>
                <a:rPr lang="ko-KR" altLang="en-US" sz="1050" i="1" dirty="0" smtClean="0"/>
                <a:t>이스라엘이 오직 하나님만 섬기겠다고 약속함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02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126" name="Rectangle 25"/>
            <p:cNvSpPr>
              <a:spLocks noChangeArrowheads="1"/>
            </p:cNvSpPr>
            <p:nvPr/>
          </p:nvSpPr>
          <p:spPr bwMode="auto">
            <a:xfrm>
              <a:off x="628029" y="3419823"/>
              <a:ext cx="4019471" cy="20309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err="1" smtClean="0"/>
                <a:t>레위기</a:t>
              </a:r>
              <a:r>
                <a:rPr lang="en-US" altLang="ko-KR" sz="1050" dirty="0" smtClean="0"/>
                <a:t>: </a:t>
              </a:r>
              <a:r>
                <a:rPr lang="ko-KR" altLang="en-US" sz="1050" dirty="0" err="1" smtClean="0"/>
                <a:t>출애굽한</a:t>
              </a:r>
              <a:r>
                <a:rPr lang="ko-KR" altLang="en-US" sz="1050" dirty="0" smtClean="0"/>
                <a:t> 이스라엘 민족이 지켜야 할 하나님의 법 이야기</a:t>
              </a:r>
              <a:endParaRPr lang="ko-KR" altLang="en-US" sz="1050" dirty="0"/>
            </a:p>
          </p:txBody>
        </p:sp>
        <p:pic>
          <p:nvPicPr>
            <p:cNvPr id="127" name="그림 12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2224" y="3403814"/>
              <a:ext cx="259665" cy="259665"/>
            </a:xfrm>
            <a:prstGeom prst="rect">
              <a:avLst/>
            </a:prstGeom>
          </p:spPr>
        </p:pic>
      </p:grpSp>
      <p:grpSp>
        <p:nvGrpSpPr>
          <p:cNvPr id="128" name="그룹 127"/>
          <p:cNvGrpSpPr/>
          <p:nvPr/>
        </p:nvGrpSpPr>
        <p:grpSpPr>
          <a:xfrm>
            <a:off x="100058" y="4378544"/>
            <a:ext cx="5432490" cy="995492"/>
            <a:chOff x="96284" y="2667987"/>
            <a:chExt cx="5432490" cy="995492"/>
          </a:xfrm>
        </p:grpSpPr>
        <p:pic>
          <p:nvPicPr>
            <p:cNvPr id="129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0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1" name="Text Box 14"/>
            <p:cNvSpPr txBox="1">
              <a:spLocks noChangeArrowheads="1"/>
            </p:cNvSpPr>
            <p:nvPr/>
          </p:nvSpPr>
          <p:spPr bwMode="auto">
            <a:xfrm>
              <a:off x="96284" y="2908897"/>
              <a:ext cx="651140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민 수 기 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2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577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err="1" smtClean="0"/>
                <a:t>시내산에서</a:t>
              </a:r>
              <a:r>
                <a:rPr lang="ko-KR" altLang="en-US" sz="1050" i="1" dirty="0" smtClean="0"/>
                <a:t> 이스라엘 민족의 인구 조사를 행함</a:t>
              </a:r>
              <a:endParaRPr lang="en-US" altLang="ko-KR" sz="1050" i="1" dirty="0"/>
            </a:p>
            <a:p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가나안을 향한 이스라엘 민족의 </a:t>
              </a:r>
              <a:r>
                <a:rPr lang="en-US" altLang="ko-KR" sz="1050" i="1" dirty="0" smtClean="0"/>
                <a:t>40</a:t>
              </a:r>
              <a:r>
                <a:rPr lang="ko-KR" altLang="en-US" sz="1050" i="1" dirty="0" smtClean="0"/>
                <a:t>년 광야 여정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03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134" name="Rectangle 25"/>
            <p:cNvSpPr>
              <a:spLocks noChangeArrowheads="1"/>
            </p:cNvSpPr>
            <p:nvPr/>
          </p:nvSpPr>
          <p:spPr bwMode="auto">
            <a:xfrm>
              <a:off x="628030" y="3419823"/>
              <a:ext cx="4393030" cy="20309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smtClean="0"/>
                <a:t>신명기</a:t>
              </a:r>
              <a:r>
                <a:rPr lang="en-US" altLang="ko-KR" sz="1050" dirty="0" smtClean="0"/>
                <a:t>: </a:t>
              </a:r>
              <a:r>
                <a:rPr lang="ko-KR" altLang="en-US" sz="1050" dirty="0" smtClean="0"/>
                <a:t>가나안 앞</a:t>
              </a:r>
              <a:r>
                <a:rPr lang="en-US" altLang="ko-KR" sz="1050" dirty="0" smtClean="0"/>
                <a:t>, </a:t>
              </a:r>
              <a:r>
                <a:rPr lang="ko-KR" altLang="en-US" sz="1050" dirty="0" smtClean="0"/>
                <a:t>이스라엘 백성들이 하나님을 섬겨야 함을 다시 배움</a:t>
              </a:r>
              <a:endParaRPr lang="ko-KR" altLang="en-US" sz="1050" dirty="0"/>
            </a:p>
          </p:txBody>
        </p:sp>
        <p:pic>
          <p:nvPicPr>
            <p:cNvPr id="135" name="그림 13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2224" y="3403814"/>
              <a:ext cx="259665" cy="259665"/>
            </a:xfrm>
            <a:prstGeom prst="rect">
              <a:avLst/>
            </a:prstGeom>
          </p:spPr>
        </p:pic>
      </p:grpSp>
      <p:grpSp>
        <p:nvGrpSpPr>
          <p:cNvPr id="136" name="그룹 135"/>
          <p:cNvGrpSpPr/>
          <p:nvPr/>
        </p:nvGrpSpPr>
        <p:grpSpPr>
          <a:xfrm>
            <a:off x="143261" y="5794279"/>
            <a:ext cx="5432490" cy="664171"/>
            <a:chOff x="96284" y="2667987"/>
            <a:chExt cx="5432490" cy="664171"/>
          </a:xfrm>
        </p:grpSpPr>
        <p:pic>
          <p:nvPicPr>
            <p:cNvPr id="137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8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9" name="Text Box 14"/>
            <p:cNvSpPr txBox="1">
              <a:spLocks noChangeArrowheads="1"/>
            </p:cNvSpPr>
            <p:nvPr/>
          </p:nvSpPr>
          <p:spPr bwMode="auto">
            <a:xfrm>
              <a:off x="96284" y="2908897"/>
              <a:ext cx="646331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여호수아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0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577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모세 다음 지도자 </a:t>
              </a:r>
              <a:r>
                <a:rPr lang="ko-KR" altLang="en-US" sz="1050" i="1" dirty="0" err="1" smtClean="0"/>
                <a:t>여호수아가</a:t>
              </a:r>
              <a:r>
                <a:rPr lang="ko-KR" altLang="en-US" sz="1050" i="1" dirty="0" smtClean="0"/>
                <a:t> 가나안 땅을 정복함</a:t>
              </a:r>
              <a:endParaRPr lang="en-US" altLang="ko-KR" sz="1050" i="1" dirty="0"/>
            </a:p>
            <a:p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이스라엘 </a:t>
              </a:r>
              <a:r>
                <a:rPr lang="en-US" altLang="ko-KR" sz="1050" i="1" dirty="0" smtClean="0"/>
                <a:t>12</a:t>
              </a:r>
              <a:r>
                <a:rPr lang="ko-KR" altLang="en-US" sz="1050" i="1" dirty="0" smtClean="0"/>
                <a:t>지파가 땅을 </a:t>
              </a:r>
              <a:r>
                <a:rPr lang="ko-KR" altLang="en-US" sz="1050" i="1" dirty="0" err="1" smtClean="0"/>
                <a:t>분배받음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04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</p:grpSp>
      <p:grpSp>
        <p:nvGrpSpPr>
          <p:cNvPr id="144" name="그룹 143"/>
          <p:cNvGrpSpPr/>
          <p:nvPr/>
        </p:nvGrpSpPr>
        <p:grpSpPr>
          <a:xfrm>
            <a:off x="6163179" y="1547786"/>
            <a:ext cx="5432490" cy="995492"/>
            <a:chOff x="96284" y="2667987"/>
            <a:chExt cx="5432490" cy="995492"/>
          </a:xfrm>
        </p:grpSpPr>
        <p:pic>
          <p:nvPicPr>
            <p:cNvPr id="145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6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 Box 14"/>
            <p:cNvSpPr txBox="1">
              <a:spLocks noChangeArrowheads="1"/>
            </p:cNvSpPr>
            <p:nvPr/>
          </p:nvSpPr>
          <p:spPr bwMode="auto">
            <a:xfrm>
              <a:off x="96284" y="2908897"/>
              <a:ext cx="61106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사 사 기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8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577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왕이 없던 시절 사사</a:t>
              </a:r>
              <a:r>
                <a:rPr lang="en-US" altLang="ko-KR" sz="1050" i="1" dirty="0" smtClean="0"/>
                <a:t>(</a:t>
              </a:r>
              <a:r>
                <a:rPr lang="ko-KR" altLang="en-US" sz="1050" i="1" dirty="0" smtClean="0"/>
                <a:t>재판관</a:t>
              </a:r>
              <a:r>
                <a:rPr lang="en-US" altLang="ko-KR" sz="1050" i="1" dirty="0" smtClean="0"/>
                <a:t>)</a:t>
              </a:r>
              <a:r>
                <a:rPr lang="ko-KR" altLang="en-US" sz="1050" i="1" dirty="0" smtClean="0"/>
                <a:t>들이 다스린 시대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하나님을 배신하고 우상을 숭배한 이스라엘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05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150" name="Rectangle 25"/>
            <p:cNvSpPr>
              <a:spLocks noChangeArrowheads="1"/>
            </p:cNvSpPr>
            <p:nvPr/>
          </p:nvSpPr>
          <p:spPr bwMode="auto">
            <a:xfrm>
              <a:off x="628029" y="3419823"/>
              <a:ext cx="3319239" cy="20309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smtClean="0"/>
                <a:t>룻기</a:t>
              </a:r>
              <a:r>
                <a:rPr lang="en-US" altLang="ko-KR" sz="1050" dirty="0" smtClean="0"/>
                <a:t>: </a:t>
              </a:r>
              <a:r>
                <a:rPr lang="ko-KR" altLang="en-US" sz="1050" dirty="0" smtClean="0"/>
                <a:t>이방 며느리 </a:t>
              </a:r>
              <a:r>
                <a:rPr lang="ko-KR" altLang="en-US" sz="1050" dirty="0" err="1" smtClean="0"/>
                <a:t>룻이</a:t>
              </a:r>
              <a:r>
                <a:rPr lang="ko-KR" altLang="en-US" sz="1050" dirty="0" smtClean="0"/>
                <a:t> 하나님 백성이 되는 이야기</a:t>
              </a:r>
              <a:endParaRPr lang="ko-KR" altLang="en-US" sz="1050" dirty="0"/>
            </a:p>
          </p:txBody>
        </p:sp>
        <p:pic>
          <p:nvPicPr>
            <p:cNvPr id="151" name="그림 15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2224" y="3403814"/>
              <a:ext cx="259665" cy="259665"/>
            </a:xfrm>
            <a:prstGeom prst="rect">
              <a:avLst/>
            </a:prstGeom>
          </p:spPr>
        </p:pic>
      </p:grpSp>
      <p:grpSp>
        <p:nvGrpSpPr>
          <p:cNvPr id="152" name="그룹 151"/>
          <p:cNvGrpSpPr/>
          <p:nvPr/>
        </p:nvGrpSpPr>
        <p:grpSpPr>
          <a:xfrm>
            <a:off x="6232476" y="2905871"/>
            <a:ext cx="5432490" cy="995492"/>
            <a:chOff x="96284" y="2667987"/>
            <a:chExt cx="5432490" cy="995492"/>
          </a:xfrm>
        </p:grpSpPr>
        <p:pic>
          <p:nvPicPr>
            <p:cNvPr id="153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4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5" name="Text Box 14"/>
            <p:cNvSpPr txBox="1">
              <a:spLocks noChangeArrowheads="1"/>
            </p:cNvSpPr>
            <p:nvPr/>
          </p:nvSpPr>
          <p:spPr bwMode="auto">
            <a:xfrm>
              <a:off x="96284" y="2908897"/>
              <a:ext cx="184731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6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577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이스라엘 백성들 소원대로 왕이 세워짐 </a:t>
              </a:r>
              <a:r>
                <a:rPr lang="en-US" altLang="ko-KR" sz="1050" i="1" dirty="0" smtClean="0"/>
                <a:t>-&gt; </a:t>
              </a:r>
              <a:r>
                <a:rPr lang="ko-KR" altLang="en-US" sz="1050" i="1" dirty="0" smtClean="0"/>
                <a:t>제 </a:t>
              </a:r>
              <a:r>
                <a:rPr lang="en-US" altLang="ko-KR" sz="1050" i="1" dirty="0" smtClean="0"/>
                <a:t>1</a:t>
              </a:r>
              <a:r>
                <a:rPr lang="ko-KR" altLang="en-US" sz="1050" i="1" dirty="0" smtClean="0"/>
                <a:t>대 왕 사울</a:t>
              </a:r>
              <a:endParaRPr lang="en-US" altLang="ko-KR" sz="1050" i="1" dirty="0"/>
            </a:p>
            <a:p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하나님을 배반한 사울 왕이 죽고 다윗이 제 </a:t>
              </a:r>
              <a:r>
                <a:rPr lang="en-US" altLang="ko-KR" sz="1050" i="1" dirty="0" smtClean="0"/>
                <a:t>2</a:t>
              </a:r>
              <a:r>
                <a:rPr lang="ko-KR" altLang="en-US" sz="1050" i="1" dirty="0" smtClean="0"/>
                <a:t>대 왕이 됨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06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158" name="Rectangle 25"/>
            <p:cNvSpPr>
              <a:spLocks noChangeArrowheads="1"/>
            </p:cNvSpPr>
            <p:nvPr/>
          </p:nvSpPr>
          <p:spPr bwMode="auto">
            <a:xfrm>
              <a:off x="628029" y="3419823"/>
              <a:ext cx="4019471" cy="20309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smtClean="0"/>
                <a:t>시편</a:t>
              </a:r>
              <a:r>
                <a:rPr lang="en-US" altLang="ko-KR" sz="1050" dirty="0" smtClean="0"/>
                <a:t>: </a:t>
              </a:r>
              <a:r>
                <a:rPr lang="ko-KR" altLang="en-US" sz="1050" dirty="0" smtClean="0"/>
                <a:t>구원을 바라며 구원을 기뻐하며 하나님을 </a:t>
              </a:r>
              <a:r>
                <a:rPr lang="ko-KR" altLang="en-US" sz="1050" smtClean="0"/>
                <a:t>찬양하는 노래</a:t>
              </a:r>
              <a:endParaRPr lang="ko-KR" altLang="en-US" sz="1050" dirty="0"/>
            </a:p>
          </p:txBody>
        </p:sp>
        <p:pic>
          <p:nvPicPr>
            <p:cNvPr id="159" name="그림 15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2224" y="3403814"/>
              <a:ext cx="259665" cy="259665"/>
            </a:xfrm>
            <a:prstGeom prst="rect">
              <a:avLst/>
            </a:prstGeom>
          </p:spPr>
        </p:pic>
      </p:grpSp>
      <p:sp>
        <p:nvSpPr>
          <p:cNvPr id="160" name="Text Box 14"/>
          <p:cNvSpPr txBox="1">
            <a:spLocks noChangeArrowheads="1"/>
          </p:cNvSpPr>
          <p:nvPr/>
        </p:nvSpPr>
        <p:spPr bwMode="auto">
          <a:xfrm>
            <a:off x="6240441" y="3150999"/>
            <a:ext cx="61106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o-KR" altLang="en-US" sz="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사 무 엘</a:t>
            </a:r>
            <a:endParaRPr lang="en-US" altLang="ko-KR" sz="9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59" name="그룹 58"/>
          <p:cNvGrpSpPr/>
          <p:nvPr/>
        </p:nvGrpSpPr>
        <p:grpSpPr>
          <a:xfrm>
            <a:off x="6196735" y="4323436"/>
            <a:ext cx="5432490" cy="1318439"/>
            <a:chOff x="96284" y="2667987"/>
            <a:chExt cx="5432490" cy="1318439"/>
          </a:xfrm>
        </p:grpSpPr>
        <p:pic>
          <p:nvPicPr>
            <p:cNvPr id="60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7358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2" name="Text Box 14"/>
            <p:cNvSpPr txBox="1">
              <a:spLocks noChangeArrowheads="1"/>
            </p:cNvSpPr>
            <p:nvPr/>
          </p:nvSpPr>
          <p:spPr bwMode="auto">
            <a:xfrm>
              <a:off x="96284" y="2908897"/>
              <a:ext cx="184731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5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이스라엘 </a:t>
              </a:r>
              <a:r>
                <a:rPr lang="en-US" altLang="ko-KR" sz="1050" i="1" dirty="0" smtClean="0"/>
                <a:t>3</a:t>
              </a:r>
              <a:r>
                <a:rPr lang="ko-KR" altLang="en-US" sz="1050" i="1" dirty="0" smtClean="0"/>
                <a:t>대 왕 솔로몬의 통치와 타락이야기</a:t>
              </a:r>
              <a:endParaRPr lang="en-US" altLang="ko-KR" sz="1050" i="1" dirty="0"/>
            </a:p>
            <a:p>
              <a:pPr marL="228600" indent="-228600">
                <a:buAutoNum type="arabicParenR" startAt="2"/>
              </a:pPr>
              <a:r>
                <a:rPr lang="ko-KR" altLang="en-US" sz="1050" i="1" dirty="0" smtClean="0"/>
                <a:t>타락한 솔로몬으로 인해 이스라엘은 </a:t>
              </a:r>
              <a:r>
                <a:rPr lang="ko-KR" altLang="en-US" sz="1050" i="1" dirty="0" err="1" smtClean="0"/>
                <a:t>북이스라엘과</a:t>
              </a:r>
              <a:r>
                <a:rPr lang="ko-KR" altLang="en-US" sz="1050" i="1" dirty="0" smtClean="0"/>
                <a:t> </a:t>
              </a:r>
              <a:r>
                <a:rPr lang="ko-KR" altLang="en-US" sz="1050" i="1" dirty="0" err="1" smtClean="0"/>
                <a:t>남유다로</a:t>
              </a:r>
              <a:r>
                <a:rPr lang="ko-KR" altLang="en-US" sz="1050" i="1" dirty="0" smtClean="0"/>
                <a:t> 분단</a:t>
              </a:r>
              <a:endParaRPr lang="en-US" altLang="ko-KR" sz="1050" i="1" dirty="0" smtClean="0"/>
            </a:p>
            <a:p>
              <a:pPr marL="228600" indent="-228600">
                <a:buAutoNum type="arabicParenR" startAt="2"/>
              </a:pPr>
              <a:r>
                <a:rPr lang="ko-KR" altLang="en-US" sz="1050" i="1" dirty="0" smtClean="0"/>
                <a:t>하나님을 떠난 </a:t>
              </a:r>
              <a:r>
                <a:rPr lang="ko-KR" altLang="en-US" sz="1050" i="1" dirty="0" err="1" smtClean="0"/>
                <a:t>북이스라엘</a:t>
              </a:r>
              <a:r>
                <a:rPr lang="en-US" altLang="ko-KR" sz="1050" i="1" dirty="0" smtClean="0"/>
                <a:t>, </a:t>
              </a:r>
              <a:r>
                <a:rPr lang="ko-KR" altLang="en-US" sz="1050" i="1" dirty="0" err="1" smtClean="0"/>
                <a:t>앗수르</a:t>
              </a:r>
              <a:r>
                <a:rPr lang="en-US" altLang="ko-KR" sz="1050" i="1" dirty="0" smtClean="0"/>
                <a:t>(</a:t>
              </a:r>
              <a:r>
                <a:rPr lang="ko-KR" altLang="en-US" sz="1050" i="1" dirty="0" err="1" smtClean="0"/>
                <a:t>앗시리아</a:t>
              </a:r>
              <a:r>
                <a:rPr lang="en-US" altLang="ko-KR" sz="1050" i="1" dirty="0" smtClean="0"/>
                <a:t>)</a:t>
              </a:r>
              <a:r>
                <a:rPr lang="ko-KR" altLang="en-US" sz="1050" i="1" dirty="0" smtClean="0"/>
                <a:t>에게 멸망</a:t>
              </a:r>
              <a:r>
                <a:rPr lang="en-US" altLang="ko-KR" sz="1050" i="1" dirty="0" smtClean="0"/>
                <a:t>, </a:t>
              </a:r>
              <a:r>
                <a:rPr lang="ko-KR" altLang="en-US" sz="1050" i="1" dirty="0" smtClean="0"/>
                <a:t>기원전 </a:t>
              </a:r>
              <a:r>
                <a:rPr lang="en-US" altLang="ko-KR" sz="1050" i="1" dirty="0" smtClean="0"/>
                <a:t>721</a:t>
              </a:r>
              <a:r>
                <a:rPr lang="ko-KR" altLang="en-US" sz="1050" i="1" dirty="0" smtClean="0"/>
                <a:t>년</a:t>
              </a:r>
              <a:endParaRPr lang="en-US" altLang="ko-KR" sz="1050" i="1" dirty="0" smtClean="0"/>
            </a:p>
            <a:p>
              <a:pPr marL="228600" indent="-228600">
                <a:buAutoNum type="arabicParenR" startAt="2"/>
              </a:pPr>
              <a:r>
                <a:rPr lang="ko-KR" altLang="en-US" sz="1050" i="1" dirty="0" smtClean="0"/>
                <a:t>하나님을 떠난 </a:t>
              </a:r>
              <a:r>
                <a:rPr lang="ko-KR" altLang="en-US" sz="1050" i="1" dirty="0" err="1" smtClean="0"/>
                <a:t>남유다는</a:t>
              </a:r>
              <a:r>
                <a:rPr lang="ko-KR" altLang="en-US" sz="1050" i="1" dirty="0" smtClean="0"/>
                <a:t> 바벨론</a:t>
              </a:r>
              <a:r>
                <a:rPr lang="en-US" altLang="ko-KR" sz="1050" i="1" dirty="0" smtClean="0"/>
                <a:t>(</a:t>
              </a:r>
              <a:r>
                <a:rPr lang="ko-KR" altLang="en-US" sz="1050" i="1" dirty="0" smtClean="0"/>
                <a:t>바빌로니아</a:t>
              </a:r>
              <a:r>
                <a:rPr lang="en-US" altLang="ko-KR" sz="1050" i="1" dirty="0" smtClean="0"/>
                <a:t>)</a:t>
              </a:r>
              <a:r>
                <a:rPr lang="ko-KR" altLang="en-US" sz="1050" i="1" dirty="0" smtClean="0"/>
                <a:t>에게 멸망</a:t>
              </a:r>
              <a:r>
                <a:rPr lang="en-US" altLang="ko-KR" sz="1050" i="1" dirty="0" smtClean="0"/>
                <a:t>, </a:t>
              </a:r>
              <a:r>
                <a:rPr lang="ko-KR" altLang="en-US" sz="1050" i="1" dirty="0" smtClean="0"/>
                <a:t>기원전 </a:t>
              </a:r>
              <a:r>
                <a:rPr lang="en-US" altLang="ko-KR" sz="1050" i="1" dirty="0" smtClean="0"/>
                <a:t>587</a:t>
              </a:r>
              <a:r>
                <a:rPr lang="ko-KR" altLang="en-US" sz="1050" i="1" dirty="0" smtClean="0"/>
                <a:t>년</a:t>
              </a:r>
              <a:endParaRPr lang="en-US" altLang="ko-KR" sz="1050" i="1" dirty="0" smtClean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07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73" name="Rectangle 25"/>
            <p:cNvSpPr>
              <a:spLocks noChangeArrowheads="1"/>
            </p:cNvSpPr>
            <p:nvPr/>
          </p:nvSpPr>
          <p:spPr bwMode="auto">
            <a:xfrm>
              <a:off x="628029" y="3461767"/>
              <a:ext cx="4611471" cy="52465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smtClean="0"/>
                <a:t>잠언</a:t>
              </a:r>
              <a:r>
                <a:rPr lang="en-US" altLang="ko-KR" sz="1050" dirty="0" smtClean="0"/>
                <a:t>: </a:t>
              </a:r>
              <a:r>
                <a:rPr lang="ko-KR" altLang="en-US" sz="1050" dirty="0" smtClean="0"/>
                <a:t>하나님께서 주시는 참된 지혜를 말함</a:t>
              </a:r>
              <a:endParaRPr lang="en-US" altLang="ko-KR" sz="1050" dirty="0" smtClean="0"/>
            </a:p>
            <a:p>
              <a:r>
                <a:rPr lang="ko-KR" altLang="en-US" sz="1050" dirty="0" smtClean="0"/>
                <a:t>전도서</a:t>
              </a:r>
              <a:r>
                <a:rPr lang="en-US" altLang="ko-KR" sz="1050" dirty="0" smtClean="0"/>
                <a:t>: </a:t>
              </a:r>
              <a:r>
                <a:rPr lang="ko-KR" altLang="en-US" sz="1050" dirty="0" smtClean="0"/>
                <a:t>인생은 하나님 안에 있을 때만이 의미가 있음을 설교함</a:t>
              </a:r>
              <a:endParaRPr lang="en-US" altLang="ko-KR" sz="1050" dirty="0" smtClean="0"/>
            </a:p>
            <a:p>
              <a:r>
                <a:rPr lang="ko-KR" altLang="en-US" sz="1050" dirty="0" smtClean="0"/>
                <a:t>아가</a:t>
              </a:r>
              <a:r>
                <a:rPr lang="en-US" altLang="ko-KR" sz="1050" dirty="0" smtClean="0"/>
                <a:t>: </a:t>
              </a:r>
              <a:r>
                <a:rPr lang="ko-KR" altLang="en-US" sz="1050" dirty="0" smtClean="0"/>
                <a:t>하나님과 하나님 백성 사이의 관계를 남녀 간의 사랑이야기로 묘사함</a:t>
              </a:r>
              <a:endParaRPr lang="ko-KR" altLang="en-US" sz="1050" dirty="0"/>
            </a:p>
          </p:txBody>
        </p:sp>
        <p:pic>
          <p:nvPicPr>
            <p:cNvPr id="74" name="그림 7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2224" y="3454148"/>
              <a:ext cx="259665" cy="259665"/>
            </a:xfrm>
            <a:prstGeom prst="rect">
              <a:avLst/>
            </a:prstGeom>
          </p:spPr>
        </p:pic>
      </p:grpSp>
      <p:sp>
        <p:nvSpPr>
          <p:cNvPr id="76" name="Text Box 14"/>
          <p:cNvSpPr txBox="1">
            <a:spLocks noChangeArrowheads="1"/>
          </p:cNvSpPr>
          <p:nvPr/>
        </p:nvSpPr>
        <p:spPr bwMode="auto">
          <a:xfrm>
            <a:off x="6216652" y="4613471"/>
            <a:ext cx="61106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o-KR" altLang="en-US" sz="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열 왕 기</a:t>
            </a:r>
            <a:endParaRPr lang="en-US" altLang="ko-KR" sz="9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7" name="Rectangle 25"/>
          <p:cNvSpPr>
            <a:spLocks noChangeArrowheads="1"/>
          </p:cNvSpPr>
          <p:nvPr/>
        </p:nvSpPr>
        <p:spPr bwMode="auto">
          <a:xfrm>
            <a:off x="6728480" y="5761918"/>
            <a:ext cx="4881171" cy="7288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/>
            </a:outerShdw>
          </a:effectLst>
        </p:spPr>
        <p:txBody>
          <a:bodyPr wrap="none" anchor="ctr"/>
          <a:lstStyle/>
          <a:p>
            <a:r>
              <a:rPr lang="ko-KR" altLang="en-US" sz="1050" dirty="0" err="1" smtClean="0"/>
              <a:t>호세아</a:t>
            </a:r>
            <a:r>
              <a:rPr lang="en-US" altLang="ko-KR" sz="1050" dirty="0" smtClean="0"/>
              <a:t>, </a:t>
            </a:r>
            <a:r>
              <a:rPr lang="ko-KR" altLang="en-US" sz="1050" dirty="0" err="1" smtClean="0"/>
              <a:t>아모스</a:t>
            </a:r>
            <a:r>
              <a:rPr lang="en-US" altLang="ko-KR" sz="1050" dirty="0" smtClean="0"/>
              <a:t>, </a:t>
            </a:r>
            <a:r>
              <a:rPr lang="ko-KR" altLang="en-US" sz="1050" dirty="0" smtClean="0"/>
              <a:t>요나</a:t>
            </a:r>
            <a:r>
              <a:rPr lang="en-US" altLang="ko-KR" sz="1050" dirty="0" smtClean="0"/>
              <a:t>: </a:t>
            </a:r>
            <a:r>
              <a:rPr lang="ko-KR" altLang="en-US" sz="1050" dirty="0" smtClean="0"/>
              <a:t>주로 </a:t>
            </a:r>
            <a:r>
              <a:rPr lang="ko-KR" altLang="en-US" sz="1050" dirty="0" err="1" smtClean="0"/>
              <a:t>북이스라엘에서</a:t>
            </a:r>
            <a:r>
              <a:rPr lang="ko-KR" altLang="en-US" sz="1050" dirty="0" smtClean="0"/>
              <a:t> 하나님의 말씀을 전함</a:t>
            </a:r>
            <a:endParaRPr lang="en-US" altLang="ko-KR" sz="1050" dirty="0" smtClean="0"/>
          </a:p>
          <a:p>
            <a:r>
              <a:rPr lang="ko-KR" altLang="en-US" sz="1050" dirty="0" err="1" smtClean="0"/>
              <a:t>오바댜</a:t>
            </a:r>
            <a:r>
              <a:rPr lang="en-US" altLang="ko-KR" sz="1050" dirty="0" smtClean="0"/>
              <a:t>, </a:t>
            </a:r>
            <a:r>
              <a:rPr lang="ko-KR" altLang="en-US" sz="1050" dirty="0" smtClean="0"/>
              <a:t>요엘</a:t>
            </a:r>
            <a:r>
              <a:rPr lang="en-US" altLang="ko-KR" sz="1050" dirty="0" smtClean="0"/>
              <a:t>: </a:t>
            </a:r>
            <a:r>
              <a:rPr lang="ko-KR" altLang="en-US" sz="1050" dirty="0" err="1" smtClean="0"/>
              <a:t>남유다</a:t>
            </a:r>
            <a:r>
              <a:rPr lang="ko-KR" altLang="en-US" sz="1050" dirty="0" smtClean="0"/>
              <a:t> 초기 시대에 하나님 말씀을 전함</a:t>
            </a:r>
            <a:endParaRPr lang="en-US" altLang="ko-KR" sz="1050" dirty="0" smtClean="0"/>
          </a:p>
          <a:p>
            <a:r>
              <a:rPr lang="ko-KR" altLang="en-US" sz="1050" dirty="0" smtClean="0"/>
              <a:t>이사야</a:t>
            </a:r>
            <a:r>
              <a:rPr lang="en-US" altLang="ko-KR" sz="1050" dirty="0" smtClean="0"/>
              <a:t>, </a:t>
            </a:r>
            <a:r>
              <a:rPr lang="ko-KR" altLang="en-US" sz="1050" dirty="0" smtClean="0"/>
              <a:t>미가</a:t>
            </a:r>
            <a:r>
              <a:rPr lang="en-US" altLang="ko-KR" sz="1050" dirty="0" smtClean="0"/>
              <a:t>: </a:t>
            </a:r>
            <a:r>
              <a:rPr lang="ko-KR" altLang="en-US" sz="1050" dirty="0" err="1" smtClean="0"/>
              <a:t>남유다</a:t>
            </a:r>
            <a:r>
              <a:rPr lang="ko-KR" altLang="en-US" sz="1050" dirty="0" smtClean="0"/>
              <a:t> 중기 시대에 하나님 말씀을 전함</a:t>
            </a:r>
            <a:endParaRPr lang="en-US" altLang="ko-KR" sz="1050" dirty="0" smtClean="0"/>
          </a:p>
          <a:p>
            <a:r>
              <a:rPr lang="ko-KR" altLang="en-US" sz="1050" dirty="0" err="1" smtClean="0"/>
              <a:t>나훔</a:t>
            </a:r>
            <a:r>
              <a:rPr lang="en-US" altLang="ko-KR" sz="1050" dirty="0" smtClean="0"/>
              <a:t>, </a:t>
            </a:r>
            <a:r>
              <a:rPr lang="ko-KR" altLang="en-US" sz="1050" dirty="0" err="1" smtClean="0"/>
              <a:t>스바냐</a:t>
            </a:r>
            <a:r>
              <a:rPr lang="en-US" altLang="ko-KR" sz="1050" dirty="0" smtClean="0"/>
              <a:t>, </a:t>
            </a:r>
            <a:r>
              <a:rPr lang="ko-KR" altLang="en-US" sz="1050" dirty="0" err="1" smtClean="0"/>
              <a:t>예레미야</a:t>
            </a:r>
            <a:r>
              <a:rPr lang="en-US" altLang="ko-KR" sz="1050" dirty="0" smtClean="0"/>
              <a:t>, </a:t>
            </a:r>
            <a:r>
              <a:rPr lang="ko-KR" altLang="en-US" sz="1050" dirty="0" err="1" smtClean="0"/>
              <a:t>하박국</a:t>
            </a:r>
            <a:r>
              <a:rPr lang="en-US" altLang="ko-KR" sz="1050" dirty="0" smtClean="0"/>
              <a:t>: </a:t>
            </a:r>
            <a:r>
              <a:rPr lang="ko-KR" altLang="en-US" sz="1050" dirty="0" err="1" smtClean="0"/>
              <a:t>남유다</a:t>
            </a:r>
            <a:r>
              <a:rPr lang="ko-KR" altLang="en-US" sz="1050" dirty="0" smtClean="0"/>
              <a:t> 멸망 전에 하나님의 심판의 말씀을 전함</a:t>
            </a:r>
            <a:endParaRPr lang="ko-KR" altLang="en-US" sz="1050" dirty="0"/>
          </a:p>
        </p:txBody>
      </p:sp>
      <p:pic>
        <p:nvPicPr>
          <p:cNvPr id="78" name="그림 7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2344" y="5817223"/>
            <a:ext cx="259665" cy="259665"/>
          </a:xfrm>
          <a:prstGeom prst="rect">
            <a:avLst/>
          </a:prstGeom>
        </p:spPr>
      </p:pic>
      <p:grpSp>
        <p:nvGrpSpPr>
          <p:cNvPr id="6" name="그룹 5"/>
          <p:cNvGrpSpPr/>
          <p:nvPr/>
        </p:nvGrpSpPr>
        <p:grpSpPr>
          <a:xfrm>
            <a:off x="76200" y="2588921"/>
            <a:ext cx="466794" cy="422203"/>
            <a:chOff x="131884" y="1267637"/>
            <a:chExt cx="466794" cy="422203"/>
          </a:xfrm>
        </p:grpSpPr>
        <p:pic>
          <p:nvPicPr>
            <p:cNvPr id="2" name="그림 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31884" y="1312376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역사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79" name="그룹 78"/>
          <p:cNvGrpSpPr/>
          <p:nvPr/>
        </p:nvGrpSpPr>
        <p:grpSpPr>
          <a:xfrm>
            <a:off x="62167" y="1267567"/>
            <a:ext cx="466794" cy="422203"/>
            <a:chOff x="131884" y="1267637"/>
            <a:chExt cx="466794" cy="422203"/>
          </a:xfrm>
        </p:grpSpPr>
        <p:pic>
          <p:nvPicPr>
            <p:cNvPr id="80" name="그림 7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81" name="TextBox 80"/>
            <p:cNvSpPr txBox="1"/>
            <p:nvPr/>
          </p:nvSpPr>
          <p:spPr>
            <a:xfrm>
              <a:off x="131884" y="1312376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역사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85" name="그룹 84"/>
          <p:cNvGrpSpPr/>
          <p:nvPr/>
        </p:nvGrpSpPr>
        <p:grpSpPr>
          <a:xfrm rot="1116422">
            <a:off x="3434413" y="2101577"/>
            <a:ext cx="466794" cy="422203"/>
            <a:chOff x="131885" y="1267637"/>
            <a:chExt cx="466794" cy="422203"/>
          </a:xfrm>
        </p:grpSpPr>
        <p:pic>
          <p:nvPicPr>
            <p:cNvPr id="86" name="그림 8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87" name="TextBox 86"/>
            <p:cNvSpPr txBox="1"/>
            <p:nvPr/>
          </p:nvSpPr>
          <p:spPr>
            <a:xfrm>
              <a:off x="131885" y="1312376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시가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88" name="그룹 87"/>
          <p:cNvGrpSpPr/>
          <p:nvPr/>
        </p:nvGrpSpPr>
        <p:grpSpPr>
          <a:xfrm>
            <a:off x="90527" y="4067219"/>
            <a:ext cx="466794" cy="422203"/>
            <a:chOff x="131884" y="1267637"/>
            <a:chExt cx="466794" cy="422203"/>
          </a:xfrm>
        </p:grpSpPr>
        <p:pic>
          <p:nvPicPr>
            <p:cNvPr id="89" name="그림 8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90" name="TextBox 89"/>
            <p:cNvSpPr txBox="1"/>
            <p:nvPr/>
          </p:nvSpPr>
          <p:spPr>
            <a:xfrm>
              <a:off x="131884" y="1312376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역사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91" name="그룹 90"/>
          <p:cNvGrpSpPr/>
          <p:nvPr/>
        </p:nvGrpSpPr>
        <p:grpSpPr>
          <a:xfrm>
            <a:off x="83695" y="5472266"/>
            <a:ext cx="466794" cy="422203"/>
            <a:chOff x="131884" y="1267637"/>
            <a:chExt cx="466794" cy="422203"/>
          </a:xfrm>
        </p:grpSpPr>
        <p:pic>
          <p:nvPicPr>
            <p:cNvPr id="92" name="그림 9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93" name="TextBox 92"/>
            <p:cNvSpPr txBox="1"/>
            <p:nvPr/>
          </p:nvSpPr>
          <p:spPr>
            <a:xfrm>
              <a:off x="131884" y="1312376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역사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94" name="그룹 93"/>
          <p:cNvGrpSpPr/>
          <p:nvPr/>
        </p:nvGrpSpPr>
        <p:grpSpPr>
          <a:xfrm>
            <a:off x="6096000" y="1242423"/>
            <a:ext cx="466794" cy="422203"/>
            <a:chOff x="131884" y="1267637"/>
            <a:chExt cx="466794" cy="422203"/>
          </a:xfrm>
        </p:grpSpPr>
        <p:pic>
          <p:nvPicPr>
            <p:cNvPr id="95" name="그림 9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96" name="TextBox 95"/>
            <p:cNvSpPr txBox="1"/>
            <p:nvPr/>
          </p:nvSpPr>
          <p:spPr>
            <a:xfrm>
              <a:off x="131884" y="1312376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역사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97" name="그룹 96"/>
          <p:cNvGrpSpPr/>
          <p:nvPr/>
        </p:nvGrpSpPr>
        <p:grpSpPr>
          <a:xfrm>
            <a:off x="6154660" y="4023390"/>
            <a:ext cx="466794" cy="422203"/>
            <a:chOff x="131884" y="1267637"/>
            <a:chExt cx="466794" cy="422203"/>
          </a:xfrm>
        </p:grpSpPr>
        <p:pic>
          <p:nvPicPr>
            <p:cNvPr id="98" name="그림 9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99" name="TextBox 98"/>
            <p:cNvSpPr txBox="1"/>
            <p:nvPr/>
          </p:nvSpPr>
          <p:spPr>
            <a:xfrm>
              <a:off x="131884" y="1312376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역사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00" name="그룹 99"/>
          <p:cNvGrpSpPr/>
          <p:nvPr/>
        </p:nvGrpSpPr>
        <p:grpSpPr>
          <a:xfrm>
            <a:off x="6135722" y="2621625"/>
            <a:ext cx="466794" cy="422203"/>
            <a:chOff x="131884" y="1267637"/>
            <a:chExt cx="466794" cy="422203"/>
          </a:xfrm>
        </p:grpSpPr>
        <p:pic>
          <p:nvPicPr>
            <p:cNvPr id="101" name="그림 10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02" name="TextBox 101"/>
            <p:cNvSpPr txBox="1"/>
            <p:nvPr/>
          </p:nvSpPr>
          <p:spPr>
            <a:xfrm>
              <a:off x="131884" y="1312376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역사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06" name="그룹 105"/>
          <p:cNvGrpSpPr/>
          <p:nvPr/>
        </p:nvGrpSpPr>
        <p:grpSpPr>
          <a:xfrm rot="1116422">
            <a:off x="10652317" y="3430596"/>
            <a:ext cx="466794" cy="422203"/>
            <a:chOff x="131885" y="1267637"/>
            <a:chExt cx="466794" cy="422203"/>
          </a:xfrm>
        </p:grpSpPr>
        <p:pic>
          <p:nvPicPr>
            <p:cNvPr id="107" name="그림 10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08" name="TextBox 107"/>
            <p:cNvSpPr txBox="1"/>
            <p:nvPr/>
          </p:nvSpPr>
          <p:spPr>
            <a:xfrm>
              <a:off x="131885" y="1312376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시가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09" name="그룹 108"/>
          <p:cNvGrpSpPr/>
          <p:nvPr/>
        </p:nvGrpSpPr>
        <p:grpSpPr>
          <a:xfrm rot="1116422">
            <a:off x="11106553" y="4952602"/>
            <a:ext cx="466794" cy="422203"/>
            <a:chOff x="131885" y="1267637"/>
            <a:chExt cx="466794" cy="422203"/>
          </a:xfrm>
        </p:grpSpPr>
        <p:pic>
          <p:nvPicPr>
            <p:cNvPr id="110" name="그림 10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11" name="TextBox 110"/>
            <p:cNvSpPr txBox="1"/>
            <p:nvPr/>
          </p:nvSpPr>
          <p:spPr>
            <a:xfrm>
              <a:off x="131885" y="1312376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시가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12" name="그룹 111"/>
          <p:cNvGrpSpPr/>
          <p:nvPr/>
        </p:nvGrpSpPr>
        <p:grpSpPr>
          <a:xfrm rot="1116422">
            <a:off x="11216617" y="5638613"/>
            <a:ext cx="466794" cy="422203"/>
            <a:chOff x="131886" y="1267637"/>
            <a:chExt cx="466794" cy="422203"/>
          </a:xfrm>
        </p:grpSpPr>
        <p:pic>
          <p:nvPicPr>
            <p:cNvPr id="113" name="그림 11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14" name="TextBox 113"/>
            <p:cNvSpPr txBox="1"/>
            <p:nvPr/>
          </p:nvSpPr>
          <p:spPr>
            <a:xfrm>
              <a:off x="131886" y="1312376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예언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15" name="그룹 114"/>
          <p:cNvGrpSpPr/>
          <p:nvPr/>
        </p:nvGrpSpPr>
        <p:grpSpPr>
          <a:xfrm>
            <a:off x="9891619" y="1996731"/>
            <a:ext cx="466794" cy="422203"/>
            <a:chOff x="131884" y="1267637"/>
            <a:chExt cx="466794" cy="422203"/>
          </a:xfrm>
        </p:grpSpPr>
        <p:pic>
          <p:nvPicPr>
            <p:cNvPr id="116" name="그림 11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17" name="TextBox 116"/>
            <p:cNvSpPr txBox="1"/>
            <p:nvPr/>
          </p:nvSpPr>
          <p:spPr>
            <a:xfrm>
              <a:off x="131884" y="1312376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역사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18" name="그룹 117"/>
          <p:cNvGrpSpPr/>
          <p:nvPr/>
        </p:nvGrpSpPr>
        <p:grpSpPr>
          <a:xfrm>
            <a:off x="4495443" y="3421578"/>
            <a:ext cx="466794" cy="422203"/>
            <a:chOff x="131884" y="1267637"/>
            <a:chExt cx="466794" cy="422203"/>
          </a:xfrm>
        </p:grpSpPr>
        <p:pic>
          <p:nvPicPr>
            <p:cNvPr id="119" name="그림 11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20" name="TextBox 119"/>
            <p:cNvSpPr txBox="1"/>
            <p:nvPr/>
          </p:nvSpPr>
          <p:spPr>
            <a:xfrm>
              <a:off x="131884" y="1312376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역사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21" name="그룹 120"/>
          <p:cNvGrpSpPr/>
          <p:nvPr/>
        </p:nvGrpSpPr>
        <p:grpSpPr>
          <a:xfrm>
            <a:off x="4807414" y="4819940"/>
            <a:ext cx="466794" cy="422203"/>
            <a:chOff x="131884" y="1267637"/>
            <a:chExt cx="466794" cy="422203"/>
          </a:xfrm>
        </p:grpSpPr>
        <p:pic>
          <p:nvPicPr>
            <p:cNvPr id="122" name="그림 12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123" name="TextBox 122"/>
            <p:cNvSpPr txBox="1"/>
            <p:nvPr/>
          </p:nvSpPr>
          <p:spPr>
            <a:xfrm>
              <a:off x="131884" y="1312376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역사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142" name="그룹 141"/>
          <p:cNvGrpSpPr/>
          <p:nvPr/>
        </p:nvGrpSpPr>
        <p:grpSpPr>
          <a:xfrm>
            <a:off x="11633494" y="6052346"/>
            <a:ext cx="558495" cy="809463"/>
            <a:chOff x="11230034" y="5804534"/>
            <a:chExt cx="961966" cy="1057275"/>
          </a:xfrm>
        </p:grpSpPr>
        <p:pic>
          <p:nvPicPr>
            <p:cNvPr id="143" name="그림 14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61284" y="5804534"/>
              <a:ext cx="830716" cy="1057275"/>
            </a:xfrm>
            <a:prstGeom prst="rect">
              <a:avLst/>
            </a:prstGeom>
          </p:spPr>
        </p:pic>
        <p:sp>
          <p:nvSpPr>
            <p:cNvPr id="161" name="TextBox 160"/>
            <p:cNvSpPr txBox="1"/>
            <p:nvPr/>
          </p:nvSpPr>
          <p:spPr>
            <a:xfrm>
              <a:off x="11230034" y="6406645"/>
              <a:ext cx="483736" cy="4020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7</a:t>
              </a:r>
              <a:endParaRPr lang="ko-KR" altLang="en-US" sz="1400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539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494581" y="703552"/>
            <a:ext cx="2870919" cy="624734"/>
            <a:chOff x="494581" y="416666"/>
            <a:chExt cx="2870919" cy="624734"/>
          </a:xfrm>
        </p:grpSpPr>
        <p:sp>
          <p:nvSpPr>
            <p:cNvPr id="8" name="직사각형 7"/>
            <p:cNvSpPr/>
            <p:nvPr/>
          </p:nvSpPr>
          <p:spPr>
            <a:xfrm>
              <a:off x="678133" y="659602"/>
              <a:ext cx="2687367" cy="27257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100000">
                  <a:schemeClr val="accent2"/>
                </a:gs>
                <a:gs pos="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    </a:t>
              </a:r>
              <a:r>
                <a:rPr lang="en-US" altLang="ko-KR" sz="1600" dirty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4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. 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구약 이야기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(3)</a:t>
              </a:r>
              <a:endParaRPr lang="ko-KR" altLang="en-US" sz="1600" dirty="0">
                <a:solidFill>
                  <a:schemeClr val="tx1"/>
                </a:solidFill>
                <a:latin typeface="휴먼엑스포" panose="02030504000101010101" pitchFamily="18" charset="-127"/>
                <a:ea typeface="휴먼엑스포" panose="02030504000101010101" pitchFamily="18" charset="-127"/>
              </a:endParaRPr>
            </a:p>
          </p:txBody>
        </p:sp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581" y="416666"/>
              <a:ext cx="485071" cy="624734"/>
            </a:xfrm>
            <a:prstGeom prst="rect">
              <a:avLst/>
            </a:prstGeom>
          </p:spPr>
        </p:pic>
      </p:grpSp>
      <p:grpSp>
        <p:nvGrpSpPr>
          <p:cNvPr id="24" name="그룹 23"/>
          <p:cNvGrpSpPr/>
          <p:nvPr/>
        </p:nvGrpSpPr>
        <p:grpSpPr>
          <a:xfrm>
            <a:off x="-991" y="28375"/>
            <a:ext cx="12116791" cy="574712"/>
            <a:chOff x="-991" y="28375"/>
            <a:chExt cx="12116791" cy="574712"/>
          </a:xfrm>
        </p:grpSpPr>
        <p:sp>
          <p:nvSpPr>
            <p:cNvPr id="25" name="직사각형 24"/>
            <p:cNvSpPr/>
            <p:nvPr/>
          </p:nvSpPr>
          <p:spPr>
            <a:xfrm>
              <a:off x="3220474" y="109132"/>
              <a:ext cx="889532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200" b="1" dirty="0"/>
                <a:t>모든 성경</a:t>
              </a:r>
              <a:r>
                <a:rPr lang="ko-KR" altLang="en-US" sz="1050" dirty="0"/>
                <a:t>은 </a:t>
              </a:r>
              <a:r>
                <a:rPr lang="ko-KR" altLang="en-US" sz="1200" b="1" dirty="0"/>
                <a:t>하나님의 감동</a:t>
              </a:r>
              <a:r>
                <a:rPr lang="ko-KR" altLang="en-US" sz="1050" dirty="0"/>
                <a:t>으로 된 것으로 </a:t>
              </a:r>
              <a:r>
                <a:rPr lang="ko-KR" altLang="en-US" sz="1200" b="1" dirty="0" smtClean="0"/>
                <a:t>교훈</a:t>
              </a:r>
              <a:r>
                <a:rPr lang="ko-KR" altLang="en-US" sz="1050" dirty="0" smtClean="0"/>
                <a:t>과 </a:t>
              </a:r>
              <a:r>
                <a:rPr lang="ko-KR" altLang="en-US" sz="1200" b="1" dirty="0"/>
                <a:t>책망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바르게 함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의</a:t>
              </a:r>
              <a:r>
                <a:rPr lang="ko-KR" altLang="en-US" sz="1050" dirty="0"/>
                <a:t>로 </a:t>
              </a:r>
              <a:r>
                <a:rPr lang="ko-KR" altLang="en-US" sz="1050" i="1" u="sng" dirty="0"/>
                <a:t>교육하기에 </a:t>
              </a:r>
              <a:r>
                <a:rPr lang="ko-KR" altLang="en-US" sz="1050" i="1" u="sng" dirty="0" smtClean="0"/>
                <a:t>유익</a:t>
              </a:r>
              <a:r>
                <a:rPr lang="ko-KR" altLang="en-US" sz="1050" dirty="0" smtClean="0"/>
                <a:t>합니다</a:t>
              </a:r>
              <a:r>
                <a:rPr lang="en-US" altLang="ko-KR" sz="1050" dirty="0" smtClean="0"/>
                <a:t>.  (</a:t>
              </a:r>
              <a:r>
                <a:rPr lang="ko-KR" altLang="en-US" sz="1050" dirty="0" err="1" smtClean="0"/>
                <a:t>딤후</a:t>
              </a:r>
              <a:r>
                <a:rPr lang="ko-KR" altLang="en-US" sz="1050" dirty="0" smtClean="0"/>
                <a:t> </a:t>
              </a:r>
              <a:r>
                <a:rPr lang="en-US" altLang="ko-KR" sz="1050" dirty="0" smtClean="0"/>
                <a:t>3:16)</a:t>
              </a:r>
              <a:endParaRPr lang="ko-KR" altLang="en-US" sz="1050" dirty="0"/>
            </a:p>
          </p:txBody>
        </p:sp>
        <p:pic>
          <p:nvPicPr>
            <p:cNvPr id="26" name="그림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275" y="28375"/>
              <a:ext cx="1391056" cy="574712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-991" y="54409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4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성 경 개 관</a:t>
              </a:r>
              <a:endPara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cxnSp>
          <p:nvCxnSpPr>
            <p:cNvPr id="28" name="직선 연결선 27"/>
            <p:cNvCxnSpPr/>
            <p:nvPr/>
          </p:nvCxnSpPr>
          <p:spPr>
            <a:xfrm>
              <a:off x="76200" y="574512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>
              <a:off x="66675" y="31587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4287197" y="759305"/>
            <a:ext cx="3365024" cy="400110"/>
          </a:xfrm>
          <a:prstGeom prst="rect">
            <a:avLst/>
          </a:prstGeom>
          <a:gradFill>
            <a:gsLst>
              <a:gs pos="11000">
                <a:schemeClr val="accent1">
                  <a:lumMod val="5000"/>
                  <a:lumOff val="95000"/>
                </a:schemeClr>
              </a:gs>
              <a:gs pos="72000">
                <a:schemeClr val="accent4"/>
              </a:gs>
              <a:gs pos="83000">
                <a:schemeClr val="bg2"/>
              </a:gs>
              <a:gs pos="98000">
                <a:schemeClr val="bg1"/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solidFill>
                  <a:srgbClr val="C00000"/>
                </a:solidFill>
              </a:rPr>
              <a:t>구약성경 각 권 </a:t>
            </a:r>
            <a:r>
              <a:rPr lang="ko-KR" altLang="en-US" sz="2000" b="1" dirty="0" err="1" smtClean="0">
                <a:solidFill>
                  <a:srgbClr val="C00000"/>
                </a:solidFill>
              </a:rPr>
              <a:t>초간단</a:t>
            </a:r>
            <a:r>
              <a:rPr lang="ko-KR" altLang="en-US" sz="2000" b="1" dirty="0" smtClean="0">
                <a:solidFill>
                  <a:srgbClr val="C00000"/>
                </a:solidFill>
              </a:rPr>
              <a:t> 정리</a:t>
            </a:r>
            <a:endParaRPr lang="ko-KR" altLang="en-US" sz="2000" b="1" dirty="0">
              <a:solidFill>
                <a:srgbClr val="C00000"/>
              </a:solidFill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131884" y="1531390"/>
            <a:ext cx="5411185" cy="924697"/>
            <a:chOff x="375165" y="1531390"/>
            <a:chExt cx="5411185" cy="924697"/>
          </a:xfrm>
        </p:grpSpPr>
        <p:pic>
          <p:nvPicPr>
            <p:cNvPr id="63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110" y="1596563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6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165" y="1531390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4" name="Text Box 14"/>
            <p:cNvSpPr txBox="1">
              <a:spLocks noChangeArrowheads="1"/>
            </p:cNvSpPr>
            <p:nvPr/>
          </p:nvSpPr>
          <p:spPr bwMode="auto">
            <a:xfrm>
              <a:off x="375165" y="1747133"/>
              <a:ext cx="61106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다 </a:t>
              </a:r>
              <a:r>
                <a:rPr lang="ko-KR" altLang="en-US" sz="9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니</a:t>
              </a:r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엘</a:t>
              </a:r>
              <a:endParaRPr lang="en-US" altLang="ko-KR" sz="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에 </a:t>
              </a:r>
              <a:r>
                <a:rPr lang="ko-KR" altLang="en-US" sz="9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스</a:t>
              </a:r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겔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7" name="Text Box 31"/>
            <p:cNvSpPr txBox="1">
              <a:spLocks noChangeArrowheads="1"/>
            </p:cNvSpPr>
            <p:nvPr/>
          </p:nvSpPr>
          <p:spPr bwMode="auto">
            <a:xfrm>
              <a:off x="995275" y="1555841"/>
              <a:ext cx="4791075" cy="900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228600" indent="-228600">
                <a:buAutoNum type="arabicParenR"/>
              </a:pPr>
              <a:r>
                <a:rPr lang="ko-KR" altLang="en-US" sz="1050" i="1" dirty="0" smtClean="0"/>
                <a:t>다니엘서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err="1" smtClean="0"/>
                <a:t>바벨론에</a:t>
              </a:r>
              <a:r>
                <a:rPr lang="ko-KR" altLang="en-US" sz="1050" i="1" dirty="0" smtClean="0"/>
                <a:t> 포로로 잡혀간 </a:t>
              </a:r>
              <a:r>
                <a:rPr lang="ko-KR" altLang="en-US" sz="1050" i="1" dirty="0" err="1" smtClean="0"/>
                <a:t>다니엘</a:t>
              </a:r>
              <a:r>
                <a:rPr lang="ko-KR" altLang="en-US" sz="1050" i="1" dirty="0" smtClean="0"/>
                <a:t> 이야기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     </a:t>
              </a:r>
              <a:r>
                <a:rPr lang="ko-KR" altLang="en-US" sz="1050" i="1" dirty="0" smtClean="0"/>
                <a:t>바벨론 이후 세계 역사와 하나님 나라에 대한 예언</a:t>
              </a:r>
              <a:endParaRPr lang="en-US" altLang="ko-KR" sz="1050" i="1" dirty="0"/>
            </a:p>
            <a:p>
              <a:pPr marL="228600" indent="-228600">
                <a:buAutoNum type="arabicParenR"/>
              </a:pPr>
              <a:r>
                <a:rPr lang="ko-KR" altLang="en-US" sz="1050" i="1" dirty="0" err="1" smtClean="0"/>
                <a:t>에스겔서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이스라엘의 회복</a:t>
              </a:r>
              <a:r>
                <a:rPr lang="en-US" altLang="ko-KR" sz="1050" i="1" dirty="0" smtClean="0"/>
                <a:t>, </a:t>
              </a:r>
              <a:r>
                <a:rPr lang="ko-KR" altLang="en-US" sz="1050" i="1" dirty="0" smtClean="0"/>
                <a:t>하나님 나라에 대한 예언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76467" y="1566187"/>
            <a:ext cx="392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08</a:t>
            </a:r>
            <a:endParaRPr lang="ko-KR" altLang="en-US" sz="12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17" name="그룹 16"/>
          <p:cNvGrpSpPr/>
          <p:nvPr/>
        </p:nvGrpSpPr>
        <p:grpSpPr>
          <a:xfrm>
            <a:off x="104673" y="2684765"/>
            <a:ext cx="5432490" cy="664171"/>
            <a:chOff x="96284" y="2667987"/>
            <a:chExt cx="5432490" cy="664171"/>
          </a:xfrm>
        </p:grpSpPr>
        <p:pic>
          <p:nvPicPr>
            <p:cNvPr id="68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0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" name="Text Box 14"/>
            <p:cNvSpPr txBox="1">
              <a:spLocks noChangeArrowheads="1"/>
            </p:cNvSpPr>
            <p:nvPr/>
          </p:nvSpPr>
          <p:spPr bwMode="auto">
            <a:xfrm>
              <a:off x="96284" y="2908897"/>
              <a:ext cx="61106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에 </a:t>
              </a:r>
              <a:r>
                <a:rPr lang="ko-KR" altLang="en-US" sz="9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스</a:t>
              </a:r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더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2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577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배경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err="1" smtClean="0"/>
                <a:t>바벨론을</a:t>
              </a:r>
              <a:r>
                <a:rPr lang="ko-KR" altLang="en-US" sz="1050" i="1" dirty="0" smtClean="0"/>
                <a:t> 멸망시킨 </a:t>
              </a:r>
              <a:r>
                <a:rPr lang="ko-KR" altLang="en-US" sz="1050" i="1" dirty="0" err="1" smtClean="0"/>
                <a:t>바사</a:t>
              </a:r>
              <a:r>
                <a:rPr lang="en-US" altLang="ko-KR" sz="1050" i="1" dirty="0" smtClean="0"/>
                <a:t>(</a:t>
              </a:r>
              <a:r>
                <a:rPr lang="ko-KR" altLang="en-US" sz="1050" i="1" dirty="0" smtClean="0"/>
                <a:t>페르시아</a:t>
              </a:r>
              <a:r>
                <a:rPr lang="en-US" altLang="ko-KR" sz="1050" i="1" dirty="0" smtClean="0"/>
                <a:t>) </a:t>
              </a:r>
              <a:r>
                <a:rPr lang="ko-KR" altLang="en-US" sz="1050" i="1" dirty="0" smtClean="0"/>
                <a:t>제국</a:t>
              </a:r>
              <a:endParaRPr lang="en-US" altLang="ko-KR" sz="1050" i="1" dirty="0"/>
            </a:p>
            <a:p>
              <a:r>
                <a:rPr lang="en-US" altLang="ko-KR" sz="1050" i="1" dirty="0" smtClean="0"/>
                <a:t>2) </a:t>
              </a:r>
              <a:r>
                <a:rPr lang="ko-KR" altLang="en-US" sz="1050" i="1" dirty="0" err="1" smtClean="0"/>
                <a:t>바사</a:t>
              </a:r>
              <a:r>
                <a:rPr lang="ko-KR" altLang="en-US" sz="1050" i="1" dirty="0" smtClean="0"/>
                <a:t> 제국의 왕비가 된 이스라엘 출신 </a:t>
              </a:r>
              <a:r>
                <a:rPr lang="ko-KR" altLang="en-US" sz="1050" i="1" dirty="0" err="1" smtClean="0"/>
                <a:t>에스더가</a:t>
              </a:r>
              <a:r>
                <a:rPr lang="ko-KR" altLang="en-US" sz="1050" i="1" dirty="0" smtClean="0"/>
                <a:t> 몰살의 위기에 빠진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</a:t>
              </a:r>
              <a:r>
                <a:rPr lang="ko-KR" altLang="en-US" sz="1050" i="1" dirty="0" smtClean="0"/>
                <a:t>자신의 민족 이스라엘을 구하는 이야기</a:t>
              </a:r>
              <a:endParaRPr lang="en-US" altLang="ko-KR" sz="1050" i="1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09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</p:grpSp>
      <p:grpSp>
        <p:nvGrpSpPr>
          <p:cNvPr id="128" name="그룹 127"/>
          <p:cNvGrpSpPr/>
          <p:nvPr/>
        </p:nvGrpSpPr>
        <p:grpSpPr>
          <a:xfrm>
            <a:off x="91669" y="3909130"/>
            <a:ext cx="5440879" cy="1259604"/>
            <a:chOff x="87895" y="2659968"/>
            <a:chExt cx="5440879" cy="1259604"/>
          </a:xfrm>
        </p:grpSpPr>
        <p:pic>
          <p:nvPicPr>
            <p:cNvPr id="129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0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7358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1" name="Text Box 14"/>
            <p:cNvSpPr txBox="1">
              <a:spLocks noChangeArrowheads="1"/>
            </p:cNvSpPr>
            <p:nvPr/>
          </p:nvSpPr>
          <p:spPr bwMode="auto">
            <a:xfrm>
              <a:off x="87895" y="2825007"/>
              <a:ext cx="646331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에 </a:t>
              </a:r>
              <a:r>
                <a:rPr lang="ko-KR" altLang="en-US" sz="9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스</a:t>
              </a:r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라</a:t>
              </a:r>
              <a:endParaRPr lang="en-US" altLang="ko-KR" sz="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r>
                <a:rPr lang="ko-KR" altLang="en-US" sz="9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느헤미야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2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900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err="1" smtClean="0"/>
                <a:t>에스라서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포로생활 </a:t>
              </a:r>
              <a:r>
                <a:rPr lang="en-US" altLang="ko-KR" sz="1050" i="1" dirty="0" smtClean="0"/>
                <a:t>70</a:t>
              </a:r>
              <a:r>
                <a:rPr lang="ko-KR" altLang="en-US" sz="1050" i="1" dirty="0" smtClean="0"/>
                <a:t>년 후 </a:t>
              </a:r>
              <a:r>
                <a:rPr lang="ko-KR" altLang="en-US" sz="1050" i="1" dirty="0" err="1" smtClean="0"/>
                <a:t>바사에서</a:t>
              </a:r>
              <a:r>
                <a:rPr lang="ko-KR" altLang="en-US" sz="1050" i="1" dirty="0" smtClean="0"/>
                <a:t> 풀려난 이스라엘 백성들이 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         </a:t>
              </a:r>
              <a:r>
                <a:rPr lang="ko-KR" altLang="en-US" sz="1050" i="1" dirty="0" smtClean="0"/>
                <a:t>자기 조국으로 돌아와 펼쳐지는 이야기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2) </a:t>
              </a:r>
              <a:r>
                <a:rPr lang="ko-KR" altLang="en-US" sz="1050" i="1" dirty="0" err="1" smtClean="0"/>
                <a:t>느헤미야서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지도도 </a:t>
              </a:r>
              <a:r>
                <a:rPr lang="ko-KR" altLang="en-US" sz="1050" i="1" dirty="0" err="1" smtClean="0"/>
                <a:t>느헤미야를</a:t>
              </a:r>
              <a:r>
                <a:rPr lang="ko-KR" altLang="en-US" sz="1050" i="1" dirty="0" smtClean="0"/>
                <a:t> 따라 포로생활 이후에 조국으로 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          </a:t>
              </a:r>
              <a:r>
                <a:rPr lang="ko-KR" altLang="en-US" sz="1050" i="1" dirty="0" smtClean="0"/>
                <a:t>돌아온 이스라엘을 재건하는 이야기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218644" y="2659968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10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134" name="Rectangle 25"/>
            <p:cNvSpPr>
              <a:spLocks noChangeArrowheads="1"/>
            </p:cNvSpPr>
            <p:nvPr/>
          </p:nvSpPr>
          <p:spPr bwMode="auto">
            <a:xfrm>
              <a:off x="628029" y="3486935"/>
              <a:ext cx="4779095" cy="43263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noFill/>
              <a:miter lim="800000"/>
              <a:headEnd type="none" w="sm" len="sm"/>
              <a:tailEnd type="none" w="sm" len="sm"/>
            </a:ln>
            <a:effectLst>
              <a:outerShdw blurRad="50800" dist="38100" dir="8100000" algn="tr" rotWithShape="0">
                <a:prstClr val="black"/>
              </a:outerShdw>
            </a:effectLst>
          </p:spPr>
          <p:txBody>
            <a:bodyPr wrap="none" anchor="ctr"/>
            <a:lstStyle/>
            <a:p>
              <a:r>
                <a:rPr lang="ko-KR" altLang="en-US" sz="1050" dirty="0" err="1" smtClean="0"/>
                <a:t>학개</a:t>
              </a:r>
              <a:r>
                <a:rPr lang="en-US" altLang="ko-KR" sz="1050" dirty="0" smtClean="0"/>
                <a:t>, </a:t>
              </a:r>
              <a:r>
                <a:rPr lang="ko-KR" altLang="en-US" sz="1050" dirty="0" err="1" smtClean="0"/>
                <a:t>스가랴</a:t>
              </a:r>
              <a:r>
                <a:rPr lang="en-US" altLang="ko-KR" sz="1050" dirty="0" smtClean="0"/>
                <a:t>: </a:t>
              </a:r>
              <a:r>
                <a:rPr lang="ko-KR" altLang="en-US" sz="1050" dirty="0" smtClean="0"/>
                <a:t>포로 귀환 후 나태한 이스라엘에게 회개를 촉구하며</a:t>
              </a:r>
              <a:r>
                <a:rPr lang="en-US" altLang="ko-KR" sz="1050" dirty="0" smtClean="0"/>
                <a:t>, </a:t>
              </a:r>
              <a:r>
                <a:rPr lang="ko-KR" altLang="en-US" sz="1050" dirty="0" smtClean="0"/>
                <a:t>하나님께서</a:t>
              </a:r>
              <a:r>
                <a:rPr lang="en-US" altLang="ko-KR" sz="1050" dirty="0" smtClean="0"/>
                <a:t/>
              </a:r>
              <a:br>
                <a:rPr lang="en-US" altLang="ko-KR" sz="1050" dirty="0" smtClean="0"/>
              </a:br>
              <a:r>
                <a:rPr lang="en-US" altLang="ko-KR" sz="1050" dirty="0" smtClean="0"/>
                <a:t>                  </a:t>
              </a:r>
              <a:r>
                <a:rPr lang="ko-KR" altLang="en-US" sz="1050" dirty="0" smtClean="0"/>
                <a:t>주신 격려의 말씀을 전함</a:t>
              </a:r>
              <a:endParaRPr lang="ko-KR" altLang="en-US" sz="1050" dirty="0"/>
            </a:p>
          </p:txBody>
        </p:sp>
        <p:pic>
          <p:nvPicPr>
            <p:cNvPr id="135" name="그림 13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2224" y="3470926"/>
              <a:ext cx="259665" cy="259665"/>
            </a:xfrm>
            <a:prstGeom prst="rect">
              <a:avLst/>
            </a:prstGeom>
          </p:spPr>
        </p:pic>
      </p:grpSp>
      <p:grpSp>
        <p:nvGrpSpPr>
          <p:cNvPr id="144" name="그룹 143"/>
          <p:cNvGrpSpPr/>
          <p:nvPr/>
        </p:nvGrpSpPr>
        <p:grpSpPr>
          <a:xfrm>
            <a:off x="6163179" y="1547786"/>
            <a:ext cx="5432490" cy="761608"/>
            <a:chOff x="96284" y="2667987"/>
            <a:chExt cx="5432490" cy="761608"/>
          </a:xfrm>
        </p:grpSpPr>
        <p:pic>
          <p:nvPicPr>
            <p:cNvPr id="145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6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67987"/>
              <a:ext cx="5181177" cy="66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 Box 14"/>
            <p:cNvSpPr txBox="1">
              <a:spLocks noChangeArrowheads="1"/>
            </p:cNvSpPr>
            <p:nvPr/>
          </p:nvSpPr>
          <p:spPr bwMode="auto">
            <a:xfrm>
              <a:off x="96284" y="2908897"/>
              <a:ext cx="61106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o-KR" altLang="en-US" sz="9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역 대 서</a:t>
              </a:r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8" name="Text Box 31"/>
            <p:cNvSpPr txBox="1">
              <a:spLocks noChangeArrowheads="1"/>
            </p:cNvSpPr>
            <p:nvPr/>
          </p:nvSpPr>
          <p:spPr bwMode="auto">
            <a:xfrm>
              <a:off x="737699" y="2690931"/>
              <a:ext cx="4791075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기록된 시대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포로 귀환 후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기록 목적</a:t>
              </a:r>
              <a:r>
                <a:rPr lang="en-US" altLang="ko-KR" sz="1050" i="1" dirty="0" smtClean="0"/>
                <a:t>: </a:t>
              </a:r>
              <a:r>
                <a:rPr lang="ko-KR" altLang="en-US" sz="1050" i="1" dirty="0" smtClean="0"/>
                <a:t>이스라엘 역사 중 </a:t>
              </a:r>
              <a:r>
                <a:rPr lang="ko-KR" altLang="en-US" sz="1050" i="1" dirty="0" err="1" smtClean="0"/>
                <a:t>남유다의</a:t>
              </a:r>
              <a:r>
                <a:rPr lang="ko-KR" altLang="en-US" sz="1050" i="1" dirty="0" smtClean="0"/>
                <a:t> 역사를 기록함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               </a:t>
              </a:r>
              <a:r>
                <a:rPr lang="ko-KR" altLang="en-US" sz="1050" i="1" dirty="0" smtClean="0"/>
                <a:t>이스라엘의 역사는 하나님의 섭리 가운데 있음을 강조</a:t>
              </a:r>
              <a:endParaRPr lang="en-US" altLang="ko-KR" sz="1050" i="1" dirty="0" smtClean="0"/>
            </a:p>
            <a:p>
              <a:pPr algn="just"/>
              <a:endParaRPr lang="en-US" altLang="ko-KR" sz="1050" i="1" dirty="0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11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</p:grpSp>
      <p:grpSp>
        <p:nvGrpSpPr>
          <p:cNvPr id="152" name="그룹 151"/>
          <p:cNvGrpSpPr/>
          <p:nvPr/>
        </p:nvGrpSpPr>
        <p:grpSpPr>
          <a:xfrm>
            <a:off x="6196735" y="2829762"/>
            <a:ext cx="5432490" cy="748819"/>
            <a:chOff x="96284" y="2588497"/>
            <a:chExt cx="5432490" cy="748819"/>
          </a:xfrm>
        </p:grpSpPr>
        <p:pic>
          <p:nvPicPr>
            <p:cNvPr id="153" name="Picture 32" descr="pp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691215"/>
              <a:ext cx="563870" cy="563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4" name="Picture 18" descr="t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40" y="2588497"/>
              <a:ext cx="5181177" cy="7436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5" name="Text Box 14"/>
            <p:cNvSpPr txBox="1">
              <a:spLocks noChangeArrowheads="1"/>
            </p:cNvSpPr>
            <p:nvPr/>
          </p:nvSpPr>
          <p:spPr bwMode="auto">
            <a:xfrm>
              <a:off x="96284" y="2908897"/>
              <a:ext cx="184731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ko-KR" sz="9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6" name="Text Box 31"/>
            <p:cNvSpPr txBox="1">
              <a:spLocks noChangeArrowheads="1"/>
            </p:cNvSpPr>
            <p:nvPr/>
          </p:nvSpPr>
          <p:spPr bwMode="auto">
            <a:xfrm>
              <a:off x="737699" y="2598652"/>
              <a:ext cx="4791075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050" i="1" dirty="0" smtClean="0"/>
                <a:t>1) </a:t>
              </a:r>
              <a:r>
                <a:rPr lang="ko-KR" altLang="en-US" sz="1050" i="1" dirty="0" smtClean="0"/>
                <a:t>포로 귀환 후 마지막 선지자의 예언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2) </a:t>
              </a:r>
              <a:r>
                <a:rPr lang="ko-KR" altLang="en-US" sz="1050" i="1" dirty="0" smtClean="0"/>
                <a:t>신앙이 약화된 이스라엘 백성들에게 각성을 촉구함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3) </a:t>
              </a:r>
              <a:r>
                <a:rPr lang="ko-KR" altLang="en-US" sz="1050" i="1" dirty="0" smtClean="0"/>
                <a:t>말라기 이후 </a:t>
              </a:r>
              <a:r>
                <a:rPr lang="en-US" altLang="ko-KR" sz="1050" i="1" dirty="0" smtClean="0"/>
                <a:t>400</a:t>
              </a:r>
              <a:r>
                <a:rPr lang="ko-KR" altLang="en-US" sz="1050" i="1" dirty="0" smtClean="0"/>
                <a:t>년 간 하나님의 계시는 멈춤 </a:t>
              </a:r>
              <a:r>
                <a:rPr lang="en-US" altLang="ko-KR" sz="1050" i="1" dirty="0" smtClean="0"/>
                <a:t/>
              </a:r>
              <a:br>
                <a:rPr lang="en-US" altLang="ko-KR" sz="1050" i="1" dirty="0" smtClean="0"/>
              </a:br>
              <a:r>
                <a:rPr lang="en-US" altLang="ko-KR" sz="1050" i="1" dirty="0" smtClean="0"/>
                <a:t>   (400</a:t>
              </a:r>
              <a:r>
                <a:rPr lang="ko-KR" altLang="en-US" sz="1050" i="1" dirty="0" smtClean="0"/>
                <a:t>년 후 예수 그리스도가 탄생하심</a:t>
              </a:r>
              <a:r>
                <a:rPr lang="en-US" altLang="ko-KR" sz="1050" i="1" dirty="0" smtClean="0"/>
                <a:t>)</a:t>
              </a:r>
              <a:endParaRPr lang="en-US" altLang="ko-KR" sz="1050" i="1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235422" y="2676746"/>
              <a:ext cx="3926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12</a:t>
              </a:r>
              <a:endPara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</p:grpSp>
      <p:sp>
        <p:nvSpPr>
          <p:cNvPr id="160" name="Text Box 14"/>
          <p:cNvSpPr txBox="1">
            <a:spLocks noChangeArrowheads="1"/>
          </p:cNvSpPr>
          <p:nvPr/>
        </p:nvSpPr>
        <p:spPr bwMode="auto">
          <a:xfrm>
            <a:off x="6206885" y="3176166"/>
            <a:ext cx="61106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o-KR" altLang="en-US" sz="9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말 라 기</a:t>
            </a:r>
            <a:endParaRPr lang="en-US" altLang="ko-KR" sz="9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79" name="그룹 78"/>
          <p:cNvGrpSpPr/>
          <p:nvPr/>
        </p:nvGrpSpPr>
        <p:grpSpPr>
          <a:xfrm>
            <a:off x="23719" y="1272841"/>
            <a:ext cx="466794" cy="422203"/>
            <a:chOff x="131884" y="1267637"/>
            <a:chExt cx="466794" cy="422203"/>
          </a:xfrm>
        </p:grpSpPr>
        <p:pic>
          <p:nvPicPr>
            <p:cNvPr id="80" name="그림 7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81" name="TextBox 80"/>
            <p:cNvSpPr txBox="1"/>
            <p:nvPr/>
          </p:nvSpPr>
          <p:spPr>
            <a:xfrm>
              <a:off x="131884" y="1312376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예언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82" name="그룹 81"/>
          <p:cNvGrpSpPr/>
          <p:nvPr/>
        </p:nvGrpSpPr>
        <p:grpSpPr>
          <a:xfrm>
            <a:off x="23719" y="2384548"/>
            <a:ext cx="466794" cy="422203"/>
            <a:chOff x="131884" y="1267637"/>
            <a:chExt cx="466794" cy="422203"/>
          </a:xfrm>
        </p:grpSpPr>
        <p:pic>
          <p:nvPicPr>
            <p:cNvPr id="83" name="그림 8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84" name="TextBox 83"/>
            <p:cNvSpPr txBox="1"/>
            <p:nvPr/>
          </p:nvSpPr>
          <p:spPr>
            <a:xfrm>
              <a:off x="131884" y="1312376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역사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85" name="그룹 84"/>
          <p:cNvGrpSpPr/>
          <p:nvPr/>
        </p:nvGrpSpPr>
        <p:grpSpPr>
          <a:xfrm>
            <a:off x="6065383" y="1273188"/>
            <a:ext cx="466794" cy="422203"/>
            <a:chOff x="131884" y="1267637"/>
            <a:chExt cx="466794" cy="422203"/>
          </a:xfrm>
        </p:grpSpPr>
        <p:pic>
          <p:nvPicPr>
            <p:cNvPr id="86" name="그림 8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87" name="TextBox 86"/>
            <p:cNvSpPr txBox="1"/>
            <p:nvPr/>
          </p:nvSpPr>
          <p:spPr>
            <a:xfrm>
              <a:off x="131884" y="1312376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역사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88" name="그룹 87"/>
          <p:cNvGrpSpPr/>
          <p:nvPr/>
        </p:nvGrpSpPr>
        <p:grpSpPr>
          <a:xfrm>
            <a:off x="37856" y="3596665"/>
            <a:ext cx="466794" cy="422203"/>
            <a:chOff x="131884" y="1267637"/>
            <a:chExt cx="466794" cy="422203"/>
          </a:xfrm>
        </p:grpSpPr>
        <p:pic>
          <p:nvPicPr>
            <p:cNvPr id="89" name="그림 8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90" name="TextBox 89"/>
            <p:cNvSpPr txBox="1"/>
            <p:nvPr/>
          </p:nvSpPr>
          <p:spPr>
            <a:xfrm>
              <a:off x="131884" y="1312376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역사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91" name="그룹 90"/>
          <p:cNvGrpSpPr/>
          <p:nvPr/>
        </p:nvGrpSpPr>
        <p:grpSpPr>
          <a:xfrm>
            <a:off x="5257204" y="4404226"/>
            <a:ext cx="466794" cy="422203"/>
            <a:chOff x="131884" y="1267637"/>
            <a:chExt cx="466794" cy="422203"/>
          </a:xfrm>
        </p:grpSpPr>
        <p:pic>
          <p:nvPicPr>
            <p:cNvPr id="92" name="그림 9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93" name="TextBox 92"/>
            <p:cNvSpPr txBox="1"/>
            <p:nvPr/>
          </p:nvSpPr>
          <p:spPr>
            <a:xfrm>
              <a:off x="131884" y="1312376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예언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94" name="그룹 93"/>
          <p:cNvGrpSpPr/>
          <p:nvPr/>
        </p:nvGrpSpPr>
        <p:grpSpPr>
          <a:xfrm>
            <a:off x="6126256" y="2541975"/>
            <a:ext cx="466794" cy="422203"/>
            <a:chOff x="131884" y="1267637"/>
            <a:chExt cx="466794" cy="422203"/>
          </a:xfrm>
        </p:grpSpPr>
        <p:pic>
          <p:nvPicPr>
            <p:cNvPr id="95" name="그림 9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21" y="1267637"/>
              <a:ext cx="422203" cy="422203"/>
            </a:xfrm>
            <a:prstGeom prst="rect">
              <a:avLst/>
            </a:prstGeom>
          </p:spPr>
        </p:pic>
        <p:sp>
          <p:nvSpPr>
            <p:cNvPr id="96" name="TextBox 95"/>
            <p:cNvSpPr txBox="1"/>
            <p:nvPr/>
          </p:nvSpPr>
          <p:spPr>
            <a:xfrm>
              <a:off x="131884" y="1312376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>
                  <a:solidFill>
                    <a:schemeClr val="bg1"/>
                  </a:solidFill>
                  <a:latin typeface="HY엽서M" panose="02030600000101010101" pitchFamily="18" charset="-127"/>
                  <a:ea typeface="HY엽서M" panose="02030600000101010101" pitchFamily="18" charset="-127"/>
                </a:rPr>
                <a:t>예언</a:t>
              </a:r>
              <a:endParaRPr lang="ko-KR" altLang="en-US" sz="1100" dirty="0">
                <a:solidFill>
                  <a:schemeClr val="bg1"/>
                </a:solidFill>
                <a:latin typeface="HY엽서M" panose="02030600000101010101" pitchFamily="18" charset="-127"/>
                <a:ea typeface="HY엽서M" panose="02030600000101010101" pitchFamily="18" charset="-127"/>
              </a:endParaRPr>
            </a:p>
          </p:txBody>
        </p:sp>
      </p:grpSp>
      <p:grpSp>
        <p:nvGrpSpPr>
          <p:cNvPr id="97" name="그룹 96"/>
          <p:cNvGrpSpPr/>
          <p:nvPr/>
        </p:nvGrpSpPr>
        <p:grpSpPr>
          <a:xfrm>
            <a:off x="11361284" y="5804534"/>
            <a:ext cx="830716" cy="1057275"/>
            <a:chOff x="11361284" y="5804534"/>
            <a:chExt cx="830716" cy="1057275"/>
          </a:xfrm>
        </p:grpSpPr>
        <p:pic>
          <p:nvPicPr>
            <p:cNvPr id="98" name="그림 97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61284" y="5804534"/>
              <a:ext cx="830716" cy="1057275"/>
            </a:xfrm>
            <a:prstGeom prst="rect">
              <a:avLst/>
            </a:prstGeom>
          </p:spPr>
        </p:pic>
        <p:sp>
          <p:nvSpPr>
            <p:cNvPr id="99" name="TextBox 98"/>
            <p:cNvSpPr txBox="1"/>
            <p:nvPr/>
          </p:nvSpPr>
          <p:spPr>
            <a:xfrm>
              <a:off x="11361284" y="6406646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8</a:t>
              </a:r>
              <a:endParaRPr lang="ko-KR" altLang="en-US" sz="1400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734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494581" y="703552"/>
            <a:ext cx="5075307" cy="6349016"/>
            <a:chOff x="494581" y="416666"/>
            <a:chExt cx="5075307" cy="6349016"/>
          </a:xfrm>
        </p:grpSpPr>
        <p:sp>
          <p:nvSpPr>
            <p:cNvPr id="8" name="직사각형 7"/>
            <p:cNvSpPr/>
            <p:nvPr/>
          </p:nvSpPr>
          <p:spPr>
            <a:xfrm>
              <a:off x="678133" y="659602"/>
              <a:ext cx="2687367" cy="27257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100000">
                  <a:schemeClr val="accent2"/>
                </a:gs>
                <a:gs pos="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    </a:t>
              </a:r>
              <a:r>
                <a:rPr lang="en-US" altLang="ko-KR" sz="1600" dirty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3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. 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신약 이야기</a:t>
              </a:r>
              <a:r>
                <a:rPr lang="en-US" altLang="ko-KR" sz="1600" dirty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휴먼엑스포" panose="02030504000101010101" pitchFamily="18" charset="-127"/>
                  <a:ea typeface="휴먼엑스포" panose="02030504000101010101" pitchFamily="18" charset="-127"/>
                </a:rPr>
                <a:t>(1)</a:t>
              </a:r>
              <a:endParaRPr lang="ko-KR" altLang="en-US" sz="1600" dirty="0">
                <a:solidFill>
                  <a:schemeClr val="tx1"/>
                </a:solidFill>
                <a:latin typeface="휴먼엑스포" panose="02030504000101010101" pitchFamily="18" charset="-127"/>
                <a:ea typeface="휴먼엑스포" panose="02030504000101010101" pitchFamily="18" charset="-127"/>
              </a:endParaRPr>
            </a:p>
          </p:txBody>
        </p:sp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581" y="416666"/>
              <a:ext cx="485071" cy="624734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975360" y="1341120"/>
              <a:ext cx="4594528" cy="54245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050" b="1" dirty="0" smtClean="0"/>
                <a:t>1. </a:t>
              </a:r>
              <a:r>
                <a:rPr lang="ko-KR" altLang="en-US" sz="1050" b="1" dirty="0" smtClean="0"/>
                <a:t>신약의 분류</a:t>
              </a:r>
              <a:r>
                <a:rPr lang="en-US" altLang="ko-KR" sz="1050" b="1" dirty="0" smtClean="0"/>
                <a:t>(</a:t>
              </a:r>
              <a:r>
                <a:rPr lang="ko-KR" altLang="en-US" sz="1050" b="1" dirty="0" smtClean="0"/>
                <a:t>총 </a:t>
              </a:r>
              <a:r>
                <a:rPr lang="en-US" altLang="ko-KR" sz="1050" b="1" dirty="0" smtClean="0"/>
                <a:t>27</a:t>
              </a:r>
              <a:r>
                <a:rPr lang="ko-KR" altLang="en-US" sz="1050" b="1" dirty="0" smtClean="0"/>
                <a:t>권</a:t>
              </a:r>
              <a:r>
                <a:rPr lang="en-US" altLang="ko-KR" sz="1050" b="1" dirty="0" smtClean="0"/>
                <a:t>) – </a:t>
              </a:r>
              <a:r>
                <a:rPr lang="ko-KR" altLang="en-US" sz="1050" b="1" dirty="0" smtClean="0"/>
                <a:t>복음서</a:t>
              </a:r>
              <a:r>
                <a:rPr lang="en-US" altLang="ko-KR" sz="1050" b="1" dirty="0" smtClean="0"/>
                <a:t>(4), </a:t>
              </a:r>
              <a:r>
                <a:rPr lang="ko-KR" altLang="en-US" sz="1050" b="1" dirty="0" smtClean="0"/>
                <a:t>역사서</a:t>
              </a:r>
              <a:r>
                <a:rPr lang="en-US" altLang="ko-KR" sz="1050" b="1" dirty="0" smtClean="0"/>
                <a:t>(1), </a:t>
              </a:r>
              <a:r>
                <a:rPr lang="ko-KR" altLang="en-US" sz="1050" b="1" dirty="0" smtClean="0"/>
                <a:t>서신서</a:t>
              </a:r>
              <a:r>
                <a:rPr lang="en-US" altLang="ko-KR" sz="1050" b="1" dirty="0" smtClean="0"/>
                <a:t>(21), </a:t>
              </a:r>
              <a:r>
                <a:rPr lang="ko-KR" altLang="en-US" sz="1050" b="1" dirty="0" smtClean="0"/>
                <a:t>예언서</a:t>
              </a:r>
              <a:r>
                <a:rPr lang="en-US" altLang="ko-KR" sz="1050" b="1" dirty="0" smtClean="0"/>
                <a:t>(1)</a:t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1) </a:t>
              </a:r>
              <a:r>
                <a:rPr lang="ko-KR" altLang="en-US" sz="1050" b="1" dirty="0" smtClean="0"/>
                <a:t>복음서</a:t>
              </a:r>
              <a:r>
                <a:rPr lang="en-US" altLang="ko-KR" sz="1050" b="1" dirty="0" smtClean="0"/>
                <a:t>: </a:t>
              </a:r>
              <a:r>
                <a:rPr lang="ko-KR" altLang="en-US" sz="1050" b="1" dirty="0" smtClean="0"/>
                <a:t>하나님의 아들 예수 그리스도의 행적과 사역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교훈 등을 기록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         </a:t>
              </a:r>
              <a:r>
                <a:rPr lang="ko-KR" altLang="en-US" sz="1050" b="1" dirty="0" smtClean="0"/>
                <a:t>마태복음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마가복음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누가 복음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요한복음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2) </a:t>
              </a:r>
              <a:r>
                <a:rPr lang="ko-KR" altLang="en-US" sz="1050" b="1" dirty="0" smtClean="0"/>
                <a:t>역사서</a:t>
              </a:r>
              <a:r>
                <a:rPr lang="en-US" altLang="ko-KR" sz="1050" b="1" dirty="0" smtClean="0"/>
                <a:t>: </a:t>
              </a:r>
              <a:r>
                <a:rPr lang="ko-KR" altLang="en-US" sz="1050" b="1" dirty="0" smtClean="0"/>
                <a:t>사도행전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          </a:t>
              </a:r>
              <a:r>
                <a:rPr lang="ko-KR" altLang="en-US" sz="1050" b="1" dirty="0" smtClean="0"/>
                <a:t>사도들을 중심으로 복음이 전파되는 과정을 기록한 책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          </a:t>
              </a:r>
              <a:r>
                <a:rPr lang="ko-KR" altLang="en-US" sz="1050" b="1" dirty="0" smtClean="0"/>
                <a:t>책의 전반부는 예루살렘교회를 중심으로 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          </a:t>
              </a:r>
              <a:r>
                <a:rPr lang="ko-KR" altLang="en-US" sz="1050" b="1" dirty="0" smtClean="0"/>
                <a:t>후반부에는 바울의 선교가 핵심적인 내용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3) </a:t>
              </a:r>
              <a:r>
                <a:rPr lang="ko-KR" altLang="en-US" sz="1050" b="1" dirty="0" smtClean="0"/>
                <a:t>서신서</a:t>
              </a:r>
              <a:r>
                <a:rPr lang="en-US" altLang="ko-KR" sz="1050" b="1" dirty="0" smtClean="0"/>
                <a:t>: </a:t>
              </a:r>
              <a:r>
                <a:rPr lang="ko-KR" altLang="en-US" sz="1050" b="1" dirty="0" smtClean="0"/>
                <a:t>예수님의 제자들인 사도들이 보낸 책망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경고</a:t>
              </a:r>
              <a:r>
                <a:rPr lang="en-US" altLang="ko-KR" sz="1050" b="1" dirty="0" smtClean="0"/>
                <a:t>, </a:t>
              </a:r>
              <a:r>
                <a:rPr lang="ko-KR" altLang="en-US" sz="1050" b="1" dirty="0" smtClean="0"/>
                <a:t>권면 등을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          </a:t>
              </a:r>
              <a:r>
                <a:rPr lang="ko-KR" altLang="en-US" sz="1050" b="1" dirty="0" smtClean="0"/>
                <a:t>담아 교회들에게 보낸 편지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4) </a:t>
              </a:r>
              <a:r>
                <a:rPr lang="ko-KR" altLang="en-US" sz="1050" b="1" dirty="0" smtClean="0"/>
                <a:t>예언서</a:t>
              </a:r>
              <a:r>
                <a:rPr lang="en-US" altLang="ko-KR" sz="1050" b="1" dirty="0" smtClean="0"/>
                <a:t>: </a:t>
              </a:r>
              <a:r>
                <a:rPr lang="ko-KR" altLang="en-US" sz="1050" b="1" dirty="0" smtClean="0"/>
                <a:t>요한계시록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          </a:t>
              </a:r>
              <a:r>
                <a:rPr lang="ko-KR" altLang="en-US" sz="1050" b="1" dirty="0" smtClean="0"/>
                <a:t>예수님의 재림을 통한 구원의 완성과 하나님 나라의 성취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          </a:t>
              </a:r>
              <a:r>
                <a:rPr lang="ko-KR" altLang="en-US" sz="1050" b="1" dirty="0" smtClean="0"/>
                <a:t>구약의 예언서와 밀접하게 연결되어 있음</a:t>
              </a:r>
              <a:r>
                <a:rPr lang="en-US" altLang="ko-KR" sz="1050" b="1" dirty="0" smtClean="0"/>
                <a:t/>
              </a:r>
              <a:br>
                <a:rPr lang="en-US" altLang="ko-KR" sz="1050" b="1" dirty="0" smtClean="0"/>
              </a:br>
              <a:r>
                <a:rPr lang="en-US" altLang="ko-KR" sz="1050" b="1" dirty="0" smtClean="0"/>
                <a:t>             </a:t>
              </a:r>
            </a:p>
          </p:txBody>
        </p:sp>
      </p:grpSp>
      <p:grpSp>
        <p:nvGrpSpPr>
          <p:cNvPr id="24" name="그룹 23"/>
          <p:cNvGrpSpPr/>
          <p:nvPr/>
        </p:nvGrpSpPr>
        <p:grpSpPr>
          <a:xfrm>
            <a:off x="-991" y="28375"/>
            <a:ext cx="12116791" cy="574712"/>
            <a:chOff x="-991" y="28375"/>
            <a:chExt cx="12116791" cy="574712"/>
          </a:xfrm>
        </p:grpSpPr>
        <p:sp>
          <p:nvSpPr>
            <p:cNvPr id="25" name="직사각형 24"/>
            <p:cNvSpPr/>
            <p:nvPr/>
          </p:nvSpPr>
          <p:spPr>
            <a:xfrm>
              <a:off x="3220474" y="109132"/>
              <a:ext cx="889532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200" b="1" dirty="0"/>
                <a:t>모든 성경</a:t>
              </a:r>
              <a:r>
                <a:rPr lang="ko-KR" altLang="en-US" sz="1050" dirty="0"/>
                <a:t>은 </a:t>
              </a:r>
              <a:r>
                <a:rPr lang="ko-KR" altLang="en-US" sz="1200" b="1" dirty="0"/>
                <a:t>하나님의 감동</a:t>
              </a:r>
              <a:r>
                <a:rPr lang="ko-KR" altLang="en-US" sz="1050" dirty="0"/>
                <a:t>으로 된 것으로 </a:t>
              </a:r>
              <a:r>
                <a:rPr lang="ko-KR" altLang="en-US" sz="1200" b="1" dirty="0" smtClean="0"/>
                <a:t>교훈</a:t>
              </a:r>
              <a:r>
                <a:rPr lang="ko-KR" altLang="en-US" sz="1050" dirty="0" smtClean="0"/>
                <a:t>과 </a:t>
              </a:r>
              <a:r>
                <a:rPr lang="ko-KR" altLang="en-US" sz="1200" b="1" dirty="0"/>
                <a:t>책망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바르게 함</a:t>
              </a:r>
              <a:r>
                <a:rPr lang="ko-KR" altLang="en-US" sz="1050" dirty="0"/>
                <a:t>과 </a:t>
              </a:r>
              <a:r>
                <a:rPr lang="ko-KR" altLang="en-US" sz="1200" b="1" dirty="0"/>
                <a:t>의</a:t>
              </a:r>
              <a:r>
                <a:rPr lang="ko-KR" altLang="en-US" sz="1050" dirty="0"/>
                <a:t>로 </a:t>
              </a:r>
              <a:r>
                <a:rPr lang="ko-KR" altLang="en-US" sz="1050" i="1" u="sng" dirty="0"/>
                <a:t>교육하기에 </a:t>
              </a:r>
              <a:r>
                <a:rPr lang="ko-KR" altLang="en-US" sz="1050" i="1" u="sng" dirty="0" smtClean="0"/>
                <a:t>유익</a:t>
              </a:r>
              <a:r>
                <a:rPr lang="ko-KR" altLang="en-US" sz="1050" dirty="0" smtClean="0"/>
                <a:t>합니다</a:t>
              </a:r>
              <a:r>
                <a:rPr lang="en-US" altLang="ko-KR" sz="1050" dirty="0" smtClean="0"/>
                <a:t>.  (</a:t>
              </a:r>
              <a:r>
                <a:rPr lang="ko-KR" altLang="en-US" sz="1050" dirty="0" err="1" smtClean="0"/>
                <a:t>딤후</a:t>
              </a:r>
              <a:r>
                <a:rPr lang="ko-KR" altLang="en-US" sz="1050" dirty="0" smtClean="0"/>
                <a:t> </a:t>
              </a:r>
              <a:r>
                <a:rPr lang="en-US" altLang="ko-KR" sz="1050" dirty="0" smtClean="0"/>
                <a:t>3:16)</a:t>
              </a:r>
              <a:endParaRPr lang="ko-KR" altLang="en-US" sz="1050" dirty="0"/>
            </a:p>
          </p:txBody>
        </p:sp>
        <p:pic>
          <p:nvPicPr>
            <p:cNvPr id="26" name="그림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275" y="28375"/>
              <a:ext cx="1391056" cy="574712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-991" y="54409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400" dirty="0" smtClean="0">
                  <a:latin typeface="HY견고딕" panose="02030600000101010101" pitchFamily="18" charset="-127"/>
                  <a:ea typeface="HY견고딕" panose="02030600000101010101" pitchFamily="18" charset="-127"/>
                </a:rPr>
                <a:t>성 경 개 관</a:t>
              </a:r>
              <a:endPara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cxnSp>
          <p:nvCxnSpPr>
            <p:cNvPr id="28" name="직선 연결선 27"/>
            <p:cNvCxnSpPr/>
            <p:nvPr/>
          </p:nvCxnSpPr>
          <p:spPr>
            <a:xfrm>
              <a:off x="76200" y="574512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>
              <a:off x="66675" y="31587"/>
              <a:ext cx="12039600" cy="0"/>
            </a:xfrm>
            <a:prstGeom prst="line">
              <a:avLst/>
            </a:prstGeom>
            <a:ln w="47625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 Box 229"/>
          <p:cNvSpPr txBox="1">
            <a:spLocks noChangeArrowheads="1"/>
          </p:cNvSpPr>
          <p:nvPr/>
        </p:nvSpPr>
        <p:spPr bwMode="auto">
          <a:xfrm>
            <a:off x="6253811" y="946488"/>
            <a:ext cx="1083110" cy="26161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100" b="0" dirty="0" smtClean="0">
                <a:ea typeface="휴먼둥근헤드라인" panose="02030504000101010101" pitchFamily="18" charset="-127"/>
              </a:rPr>
              <a:t>복음서</a:t>
            </a:r>
            <a:r>
              <a:rPr lang="en-US" altLang="ko-KR" sz="1100" b="0" dirty="0" smtClean="0">
                <a:ea typeface="휴먼둥근헤드라인" panose="02030504000101010101" pitchFamily="18" charset="-127"/>
              </a:rPr>
              <a:t>(4)</a:t>
            </a:r>
            <a:endParaRPr lang="ko-KR" altLang="en-US" sz="1100" b="0" dirty="0">
              <a:ea typeface="휴먼둥근헤드라인" panose="02030504000101010101" pitchFamily="18" charset="-127"/>
            </a:endParaRPr>
          </a:p>
        </p:txBody>
      </p:sp>
      <p:graphicFrame>
        <p:nvGraphicFramePr>
          <p:cNvPr id="23" name="Group 218"/>
          <p:cNvGraphicFramePr>
            <a:graphicFrameLocks noGrp="1"/>
          </p:cNvGraphicFramePr>
          <p:nvPr/>
        </p:nvGraphicFramePr>
        <p:xfrm>
          <a:off x="6256624" y="1377502"/>
          <a:ext cx="1083900" cy="1078533"/>
        </p:xfrm>
        <a:graphic>
          <a:graphicData uri="http://schemas.openxmlformats.org/drawingml/2006/table">
            <a:tbl>
              <a:tblPr/>
              <a:tblGrid>
                <a:gridCol w="1083900"/>
              </a:tblGrid>
              <a:tr h="235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마태복음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5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마가복음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5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누가복음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12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요한복음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Group 220"/>
          <p:cNvGraphicFramePr>
            <a:graphicFrameLocks noGrp="1"/>
          </p:cNvGraphicFramePr>
          <p:nvPr/>
        </p:nvGraphicFramePr>
        <p:xfrm>
          <a:off x="8643703" y="1371191"/>
          <a:ext cx="1156763" cy="2331720"/>
        </p:xfrm>
        <a:graphic>
          <a:graphicData uri="http://schemas.openxmlformats.org/drawingml/2006/table">
            <a:tbl>
              <a:tblPr/>
              <a:tblGrid>
                <a:gridCol w="1156763"/>
              </a:tblGrid>
              <a:tr h="2173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갈라디아서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2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데살로니가전후서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고린도전후서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로마서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2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골로새서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빌레몬서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에베소서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2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빌립보서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디모데전후서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Group 224"/>
          <p:cNvGraphicFramePr>
            <a:graphicFrameLocks noGrp="1"/>
          </p:cNvGraphicFramePr>
          <p:nvPr/>
        </p:nvGraphicFramePr>
        <p:xfrm>
          <a:off x="8643703" y="3986249"/>
          <a:ext cx="1156763" cy="1094693"/>
        </p:xfrm>
        <a:graphic>
          <a:graphicData uri="http://schemas.openxmlformats.org/drawingml/2006/table">
            <a:tbl>
              <a:tblPr/>
              <a:tblGrid>
                <a:gridCol w="1156763"/>
              </a:tblGrid>
              <a:tr h="2267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야고보서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67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유다서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67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베드로전후서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174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요한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1,2,3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4" name="Text Box 229"/>
          <p:cNvSpPr txBox="1">
            <a:spLocks noChangeArrowheads="1"/>
          </p:cNvSpPr>
          <p:nvPr/>
        </p:nvSpPr>
        <p:spPr bwMode="auto">
          <a:xfrm>
            <a:off x="6253811" y="2647287"/>
            <a:ext cx="1083110" cy="26161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100" b="0" dirty="0" smtClean="0">
                <a:ea typeface="휴먼둥근헤드라인" panose="02030504000101010101" pitchFamily="18" charset="-127"/>
              </a:rPr>
              <a:t>역사서</a:t>
            </a:r>
            <a:r>
              <a:rPr lang="en-US" altLang="ko-KR" sz="1100" b="0" dirty="0" smtClean="0">
                <a:ea typeface="휴먼둥근헤드라인" panose="02030504000101010101" pitchFamily="18" charset="-127"/>
              </a:rPr>
              <a:t>(1)</a:t>
            </a:r>
            <a:endParaRPr lang="ko-KR" altLang="en-US" sz="1100" b="0" dirty="0">
              <a:ea typeface="휴먼둥근헤드라인" panose="02030504000101010101" pitchFamily="18" charset="-127"/>
            </a:endParaRPr>
          </a:p>
        </p:txBody>
      </p:sp>
      <p:sp>
        <p:nvSpPr>
          <p:cNvPr id="55" name="Text Box 229"/>
          <p:cNvSpPr txBox="1">
            <a:spLocks noChangeArrowheads="1"/>
          </p:cNvSpPr>
          <p:nvPr/>
        </p:nvSpPr>
        <p:spPr bwMode="auto">
          <a:xfrm>
            <a:off x="8603316" y="886654"/>
            <a:ext cx="1156763" cy="307777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400" dirty="0" smtClean="0">
                <a:ea typeface="휴먼둥근헤드라인" panose="02030504000101010101" pitchFamily="18" charset="-127"/>
              </a:rPr>
              <a:t>서신서 </a:t>
            </a:r>
            <a:r>
              <a:rPr lang="en-US" altLang="ko-KR" sz="1400" b="0" dirty="0" smtClean="0">
                <a:ea typeface="휴먼둥근헤드라인" panose="02030504000101010101" pitchFamily="18" charset="-127"/>
              </a:rPr>
              <a:t>(21)</a:t>
            </a:r>
            <a:endParaRPr lang="ko-KR" altLang="en-US" sz="1400" b="0" dirty="0">
              <a:ea typeface="휴먼둥근헤드라인" panose="02030504000101010101" pitchFamily="18" charset="-127"/>
            </a:endParaRPr>
          </a:p>
        </p:txBody>
      </p:sp>
      <p:pic>
        <p:nvPicPr>
          <p:cNvPr id="57" name="그림 5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578" y="2386785"/>
            <a:ext cx="4224221" cy="104791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340720" y="2439911"/>
            <a:ext cx="4153701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                   * </a:t>
            </a:r>
            <a:r>
              <a:rPr lang="ko-KR" altLang="en-US" sz="1050" dirty="0" smtClean="0"/>
              <a:t>복음의 분류</a:t>
            </a:r>
            <a:r>
              <a:rPr lang="en-US" altLang="ko-KR" sz="1050" dirty="0" smtClean="0"/>
              <a:t/>
            </a:r>
            <a:br>
              <a:rPr lang="en-US" altLang="ko-KR" sz="1050" dirty="0" smtClean="0"/>
            </a:br>
            <a:r>
              <a:rPr lang="en-US" altLang="ko-KR" sz="1050" dirty="0" smtClean="0"/>
              <a:t/>
            </a:r>
            <a:br>
              <a:rPr lang="en-US" altLang="ko-KR" sz="1050" dirty="0" smtClean="0"/>
            </a:br>
            <a:r>
              <a:rPr lang="ko-KR" altLang="en-US" sz="1050" dirty="0" smtClean="0"/>
              <a:t>공관</a:t>
            </a:r>
            <a:r>
              <a:rPr lang="en-US" altLang="ko-KR" sz="1050" dirty="0" smtClean="0"/>
              <a:t>(</a:t>
            </a:r>
            <a:r>
              <a:rPr lang="ko-KR" altLang="en-US" sz="1050" dirty="0" smtClean="0"/>
              <a:t>共觀</a:t>
            </a:r>
            <a:r>
              <a:rPr lang="en-US" altLang="ko-KR" sz="1050" dirty="0" smtClean="0"/>
              <a:t>)</a:t>
            </a:r>
            <a:r>
              <a:rPr lang="ko-KR" altLang="en-US" sz="1050" dirty="0" smtClean="0"/>
              <a:t>복음</a:t>
            </a:r>
            <a:r>
              <a:rPr lang="en-US" altLang="ko-KR" sz="1050" dirty="0" smtClean="0"/>
              <a:t>: </a:t>
            </a:r>
            <a:r>
              <a:rPr lang="ko-KR" altLang="en-US" sz="1050" dirty="0" smtClean="0"/>
              <a:t>복음서 중 </a:t>
            </a:r>
            <a:r>
              <a:rPr lang="ko-KR" altLang="en-US" sz="1050" u="sng" dirty="0" smtClean="0"/>
              <a:t>마태</a:t>
            </a:r>
            <a:r>
              <a:rPr lang="en-US" altLang="ko-KR" sz="1050" u="sng" dirty="0" smtClean="0"/>
              <a:t>, </a:t>
            </a:r>
            <a:r>
              <a:rPr lang="ko-KR" altLang="en-US" sz="1050" u="sng" dirty="0" smtClean="0"/>
              <a:t>마가</a:t>
            </a:r>
            <a:r>
              <a:rPr lang="en-US" altLang="ko-KR" sz="1050" u="sng" dirty="0" smtClean="0"/>
              <a:t>, </a:t>
            </a:r>
            <a:r>
              <a:rPr lang="ko-KR" altLang="en-US" sz="1050" u="sng" dirty="0" smtClean="0"/>
              <a:t>누가 </a:t>
            </a:r>
            <a:r>
              <a:rPr lang="ko-KR" altLang="en-US" sz="1050" dirty="0" smtClean="0"/>
              <a:t>복음은 비슷한 내용과</a:t>
            </a:r>
            <a:r>
              <a:rPr lang="en-US" altLang="ko-KR" sz="1050" dirty="0"/>
              <a:t> </a:t>
            </a:r>
            <a:r>
              <a:rPr lang="en-US" altLang="ko-KR" sz="1050" dirty="0" smtClean="0"/>
              <a:t/>
            </a:r>
            <a:br>
              <a:rPr lang="en-US" altLang="ko-KR" sz="1050" dirty="0" smtClean="0"/>
            </a:br>
            <a:r>
              <a:rPr lang="en-US" altLang="ko-KR" sz="1050" dirty="0" smtClean="0"/>
              <a:t>                    </a:t>
            </a:r>
            <a:r>
              <a:rPr lang="ko-KR" altLang="en-US" sz="1050" dirty="0" smtClean="0"/>
              <a:t>사건들이 많아 </a:t>
            </a:r>
            <a:r>
              <a:rPr lang="en-US" altLang="ko-KR" sz="1050" dirty="0" smtClean="0"/>
              <a:t>‘</a:t>
            </a:r>
            <a:r>
              <a:rPr lang="ko-KR" altLang="en-US" sz="1050" dirty="0" smtClean="0"/>
              <a:t>함께 비교하여 본다</a:t>
            </a:r>
            <a:r>
              <a:rPr lang="en-US" altLang="ko-KR" sz="1050" dirty="0" smtClean="0"/>
              <a:t>’</a:t>
            </a:r>
            <a:r>
              <a:rPr lang="ko-KR" altLang="en-US" sz="1050" dirty="0" smtClean="0"/>
              <a:t>라는 의미에서</a:t>
            </a:r>
            <a:endParaRPr lang="en-US" altLang="ko-KR" sz="1050" dirty="0" smtClean="0"/>
          </a:p>
          <a:p>
            <a:r>
              <a:rPr lang="en-US" altLang="ko-KR" sz="1050" dirty="0" smtClean="0"/>
              <a:t>                    </a:t>
            </a:r>
            <a:r>
              <a:rPr lang="ko-KR" altLang="en-US" sz="1050" b="1" dirty="0" smtClean="0"/>
              <a:t>공관복음</a:t>
            </a:r>
            <a:r>
              <a:rPr lang="ko-KR" altLang="en-US" sz="1050" dirty="0" smtClean="0"/>
              <a:t>이라 부른다</a:t>
            </a:r>
            <a:r>
              <a:rPr lang="en-US" altLang="ko-KR" sz="1050" dirty="0" smtClean="0"/>
              <a:t>.  	</a:t>
            </a:r>
            <a:endParaRPr lang="ko-KR" altLang="en-US" sz="1050" dirty="0"/>
          </a:p>
        </p:txBody>
      </p:sp>
      <p:grpSp>
        <p:nvGrpSpPr>
          <p:cNvPr id="75" name="그룹 74"/>
          <p:cNvGrpSpPr/>
          <p:nvPr/>
        </p:nvGrpSpPr>
        <p:grpSpPr>
          <a:xfrm>
            <a:off x="11361284" y="5804534"/>
            <a:ext cx="830716" cy="1057275"/>
            <a:chOff x="11361284" y="5804534"/>
            <a:chExt cx="830716" cy="1057275"/>
          </a:xfrm>
        </p:grpSpPr>
        <p:pic>
          <p:nvPicPr>
            <p:cNvPr id="76" name="그림 7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61284" y="5804534"/>
              <a:ext cx="830716" cy="1057275"/>
            </a:xfrm>
            <a:prstGeom prst="rect">
              <a:avLst/>
            </a:prstGeom>
          </p:spPr>
        </p:pic>
        <p:sp>
          <p:nvSpPr>
            <p:cNvPr id="77" name="TextBox 76"/>
            <p:cNvSpPr txBox="1"/>
            <p:nvPr/>
          </p:nvSpPr>
          <p:spPr>
            <a:xfrm>
              <a:off x="11361284" y="6406646"/>
              <a:ext cx="2856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9</a:t>
              </a:r>
              <a:endParaRPr lang="ko-KR" altLang="en-US" sz="1400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pic>
        <p:nvPicPr>
          <p:cNvPr id="78" name="그림 7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578" y="4524895"/>
            <a:ext cx="4224221" cy="1525385"/>
          </a:xfrm>
          <a:prstGeom prst="rect">
            <a:avLst/>
          </a:prstGeom>
        </p:spPr>
      </p:pic>
      <p:sp>
        <p:nvSpPr>
          <p:cNvPr id="79" name="TextBox 78"/>
          <p:cNvSpPr txBox="1"/>
          <p:nvPr/>
        </p:nvSpPr>
        <p:spPr>
          <a:xfrm>
            <a:off x="1340720" y="4616122"/>
            <a:ext cx="422423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                   * </a:t>
            </a:r>
            <a:r>
              <a:rPr lang="ko-KR" altLang="en-US" sz="1050" dirty="0" smtClean="0"/>
              <a:t>서신서의 저자들</a:t>
            </a:r>
            <a:r>
              <a:rPr lang="en-US" altLang="ko-KR" sz="1050" dirty="0" smtClean="0"/>
              <a:t/>
            </a:r>
            <a:br>
              <a:rPr lang="en-US" altLang="ko-KR" sz="1050" dirty="0" smtClean="0"/>
            </a:br>
            <a:r>
              <a:rPr lang="en-US" altLang="ko-KR" sz="1050" dirty="0" smtClean="0"/>
              <a:t/>
            </a:r>
            <a:br>
              <a:rPr lang="en-US" altLang="ko-KR" sz="1050" dirty="0" smtClean="0"/>
            </a:br>
            <a:r>
              <a:rPr lang="en-US" altLang="ko-KR" sz="1050" dirty="0" smtClean="0"/>
              <a:t>                   </a:t>
            </a:r>
            <a:r>
              <a:rPr lang="ko-KR" altLang="en-US" sz="1050" dirty="0" smtClean="0"/>
              <a:t>바울</a:t>
            </a:r>
            <a:r>
              <a:rPr lang="en-US" altLang="ko-KR" sz="1050" dirty="0" smtClean="0"/>
              <a:t>(13</a:t>
            </a:r>
            <a:r>
              <a:rPr lang="ko-KR" altLang="en-US" sz="1050" dirty="0" smtClean="0"/>
              <a:t>권</a:t>
            </a:r>
            <a:r>
              <a:rPr lang="en-US" altLang="ko-KR" sz="1050" dirty="0" smtClean="0"/>
              <a:t>) : </a:t>
            </a:r>
            <a:r>
              <a:rPr lang="ko-KR" altLang="en-US" sz="1050" dirty="0" smtClean="0"/>
              <a:t>갈</a:t>
            </a:r>
            <a:r>
              <a:rPr lang="en-US" altLang="ko-KR" sz="1050" dirty="0" smtClean="0"/>
              <a:t>, </a:t>
            </a:r>
            <a:r>
              <a:rPr lang="ko-KR" altLang="en-US" sz="1050" dirty="0" err="1" smtClean="0"/>
              <a:t>살전</a:t>
            </a:r>
            <a:r>
              <a:rPr lang="en-US" altLang="ko-KR" sz="1050" dirty="0" smtClean="0"/>
              <a:t>, </a:t>
            </a:r>
            <a:r>
              <a:rPr lang="ko-KR" altLang="en-US" sz="1050" dirty="0" err="1" smtClean="0"/>
              <a:t>살후</a:t>
            </a:r>
            <a:r>
              <a:rPr lang="en-US" altLang="ko-KR" sz="1050" dirty="0" smtClean="0"/>
              <a:t>, </a:t>
            </a:r>
            <a:r>
              <a:rPr lang="ko-KR" altLang="en-US" sz="1050" dirty="0" smtClean="0"/>
              <a:t>고전</a:t>
            </a:r>
            <a:r>
              <a:rPr lang="en-US" altLang="ko-KR" sz="1050" dirty="0" smtClean="0"/>
              <a:t>, </a:t>
            </a:r>
            <a:r>
              <a:rPr lang="ko-KR" altLang="en-US" sz="1050" dirty="0" err="1" smtClean="0"/>
              <a:t>고후</a:t>
            </a:r>
            <a:r>
              <a:rPr lang="en-US" altLang="ko-KR" sz="1050" dirty="0" smtClean="0"/>
              <a:t>, </a:t>
            </a:r>
            <a:r>
              <a:rPr lang="ko-KR" altLang="en-US" sz="1050" dirty="0" smtClean="0"/>
              <a:t>롬</a:t>
            </a:r>
            <a:r>
              <a:rPr lang="en-US" altLang="ko-KR" sz="1050" dirty="0" smtClean="0"/>
              <a:t>, </a:t>
            </a:r>
            <a:r>
              <a:rPr lang="ko-KR" altLang="en-US" sz="1050" dirty="0" smtClean="0"/>
              <a:t>골</a:t>
            </a:r>
            <a:r>
              <a:rPr lang="en-US" altLang="ko-KR" sz="1050" dirty="0" smtClean="0"/>
              <a:t>, </a:t>
            </a:r>
            <a:r>
              <a:rPr lang="ko-KR" altLang="en-US" sz="1050" dirty="0" smtClean="0"/>
              <a:t>몬</a:t>
            </a:r>
            <a:r>
              <a:rPr lang="en-US" altLang="ko-KR" sz="1050" dirty="0" smtClean="0"/>
              <a:t>, </a:t>
            </a:r>
            <a:r>
              <a:rPr lang="ko-KR" altLang="en-US" sz="1050" dirty="0" err="1" smtClean="0"/>
              <a:t>엡</a:t>
            </a:r>
            <a:r>
              <a:rPr lang="en-US" altLang="ko-KR" sz="1050" dirty="0" smtClean="0"/>
              <a:t/>
            </a:r>
            <a:br>
              <a:rPr lang="en-US" altLang="ko-KR" sz="1050" dirty="0" smtClean="0"/>
            </a:br>
            <a:r>
              <a:rPr lang="en-US" altLang="ko-KR" sz="1050" dirty="0" smtClean="0"/>
              <a:t>                                   </a:t>
            </a:r>
            <a:r>
              <a:rPr lang="ko-KR" altLang="en-US" sz="1050" dirty="0" smtClean="0"/>
              <a:t>빌</a:t>
            </a:r>
            <a:r>
              <a:rPr lang="en-US" altLang="ko-KR" sz="1050" dirty="0" smtClean="0"/>
              <a:t>, </a:t>
            </a:r>
            <a:r>
              <a:rPr lang="ko-KR" altLang="en-US" sz="1050" dirty="0" err="1" smtClean="0"/>
              <a:t>딤전</a:t>
            </a:r>
            <a:r>
              <a:rPr lang="en-US" altLang="ko-KR" sz="1050" dirty="0" smtClean="0"/>
              <a:t>, </a:t>
            </a:r>
            <a:r>
              <a:rPr lang="ko-KR" altLang="en-US" sz="1050" dirty="0" err="1" smtClean="0"/>
              <a:t>딛</a:t>
            </a:r>
            <a:r>
              <a:rPr lang="en-US" altLang="ko-KR" sz="1050" dirty="0" smtClean="0"/>
              <a:t>, </a:t>
            </a:r>
            <a:r>
              <a:rPr lang="ko-KR" altLang="en-US" sz="1050" dirty="0" err="1" smtClean="0"/>
              <a:t>딤후</a:t>
            </a:r>
            <a:r>
              <a:rPr lang="en-US" altLang="ko-KR" sz="1050" dirty="0" smtClean="0"/>
              <a:t/>
            </a:r>
            <a:br>
              <a:rPr lang="en-US" altLang="ko-KR" sz="1050" dirty="0" smtClean="0"/>
            </a:br>
            <a:r>
              <a:rPr lang="ko-KR" altLang="en-US" sz="1050" dirty="0" err="1" smtClean="0"/>
              <a:t>야고보</a:t>
            </a:r>
            <a:r>
              <a:rPr lang="en-US" altLang="ko-KR" sz="1050" dirty="0" smtClean="0"/>
              <a:t>: </a:t>
            </a:r>
            <a:r>
              <a:rPr lang="ko-KR" altLang="en-US" sz="1050" dirty="0" err="1" smtClean="0"/>
              <a:t>야고보서</a:t>
            </a:r>
            <a:r>
              <a:rPr lang="en-US" altLang="ko-KR" sz="1050" dirty="0" smtClean="0"/>
              <a:t/>
            </a:r>
            <a:br>
              <a:rPr lang="en-US" altLang="ko-KR" sz="1050" dirty="0" smtClean="0"/>
            </a:br>
            <a:r>
              <a:rPr lang="ko-KR" altLang="en-US" sz="1050" dirty="0" smtClean="0"/>
              <a:t>유다</a:t>
            </a:r>
            <a:r>
              <a:rPr lang="en-US" altLang="ko-KR" sz="1050" dirty="0" smtClean="0"/>
              <a:t>: </a:t>
            </a:r>
            <a:r>
              <a:rPr lang="ko-KR" altLang="en-US" sz="1050" dirty="0" err="1" smtClean="0"/>
              <a:t>유다서</a:t>
            </a:r>
            <a:r>
              <a:rPr lang="en-US" altLang="ko-KR" sz="1050" dirty="0" smtClean="0"/>
              <a:t/>
            </a:r>
            <a:br>
              <a:rPr lang="en-US" altLang="ko-KR" sz="1050" dirty="0" smtClean="0"/>
            </a:br>
            <a:r>
              <a:rPr lang="ko-KR" altLang="en-US" sz="1050" dirty="0" smtClean="0"/>
              <a:t>사도 베드로</a:t>
            </a:r>
            <a:r>
              <a:rPr lang="en-US" altLang="ko-KR" sz="1050" dirty="0" smtClean="0"/>
              <a:t>: </a:t>
            </a:r>
            <a:r>
              <a:rPr lang="ko-KR" altLang="en-US" sz="1050" dirty="0" err="1" smtClean="0"/>
              <a:t>베드로전후서</a:t>
            </a:r>
            <a:r>
              <a:rPr lang="en-US" altLang="ko-KR" sz="1050" dirty="0"/>
              <a:t/>
            </a:r>
            <a:br>
              <a:rPr lang="en-US" altLang="ko-KR" sz="1050" dirty="0"/>
            </a:br>
            <a:r>
              <a:rPr lang="ko-KR" altLang="en-US" sz="1050" dirty="0" smtClean="0"/>
              <a:t>사도 요한</a:t>
            </a:r>
            <a:r>
              <a:rPr lang="en-US" altLang="ko-KR" sz="1050" dirty="0" smtClean="0"/>
              <a:t>: </a:t>
            </a:r>
            <a:r>
              <a:rPr lang="ko-KR" altLang="en-US" sz="1050" dirty="0" smtClean="0"/>
              <a:t>요한 </a:t>
            </a:r>
            <a:r>
              <a:rPr lang="en-US" altLang="ko-KR" sz="1050" dirty="0" smtClean="0"/>
              <a:t>1,2,3</a:t>
            </a:r>
            <a:r>
              <a:rPr lang="ko-KR" altLang="en-US" sz="1050" dirty="0" smtClean="0"/>
              <a:t>서</a:t>
            </a:r>
            <a:r>
              <a:rPr lang="en-US" altLang="ko-KR" sz="1050" dirty="0" smtClean="0"/>
              <a:t> </a:t>
            </a:r>
            <a:endParaRPr lang="ko-KR" altLang="en-US" sz="1050" dirty="0"/>
          </a:p>
        </p:txBody>
      </p:sp>
      <p:sp>
        <p:nvSpPr>
          <p:cNvPr id="80" name="설명선 1(강조선) 79"/>
          <p:cNvSpPr/>
          <p:nvPr/>
        </p:nvSpPr>
        <p:spPr>
          <a:xfrm>
            <a:off x="7594565" y="965005"/>
            <a:ext cx="642655" cy="211119"/>
          </a:xfrm>
          <a:prstGeom prst="accentCallout1">
            <a:avLst>
              <a:gd name="adj1" fmla="val 57076"/>
              <a:gd name="adj2" fmla="val -1927"/>
              <a:gd name="adj3" fmla="val 395552"/>
              <a:gd name="adj4" fmla="val -1841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800" b="1" smtClean="0">
                <a:solidFill>
                  <a:schemeClr val="tx1"/>
                </a:solidFill>
              </a:rPr>
              <a:t>공관복음</a:t>
            </a:r>
            <a:endParaRPr lang="en-US" altLang="ko-KR" sz="800" b="1" dirty="0" smtClean="0">
              <a:solidFill>
                <a:schemeClr val="tx1"/>
              </a:solidFill>
            </a:endParaRPr>
          </a:p>
        </p:txBody>
      </p:sp>
      <p:sp>
        <p:nvSpPr>
          <p:cNvPr id="4" name="오른쪽 중괄호 3"/>
          <p:cNvSpPr/>
          <p:nvPr/>
        </p:nvSpPr>
        <p:spPr>
          <a:xfrm>
            <a:off x="7360920" y="1470660"/>
            <a:ext cx="109114" cy="6477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81" name="Group 218"/>
          <p:cNvGraphicFramePr>
            <a:graphicFrameLocks noGrp="1"/>
          </p:cNvGraphicFramePr>
          <p:nvPr/>
        </p:nvGraphicFramePr>
        <p:xfrm>
          <a:off x="6253021" y="3076594"/>
          <a:ext cx="1083900" cy="263563"/>
        </p:xfrm>
        <a:graphic>
          <a:graphicData uri="http://schemas.openxmlformats.org/drawingml/2006/table">
            <a:tbl>
              <a:tblPr/>
              <a:tblGrid>
                <a:gridCol w="1083900"/>
              </a:tblGrid>
              <a:tr h="263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사도행전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" name="Group 220"/>
          <p:cNvGraphicFramePr>
            <a:graphicFrameLocks noGrp="1"/>
          </p:cNvGraphicFramePr>
          <p:nvPr/>
        </p:nvGraphicFramePr>
        <p:xfrm>
          <a:off x="8644842" y="3698318"/>
          <a:ext cx="1156763" cy="287931"/>
        </p:xfrm>
        <a:graphic>
          <a:graphicData uri="http://schemas.openxmlformats.org/drawingml/2006/table">
            <a:tbl>
              <a:tblPr/>
              <a:tblGrid>
                <a:gridCol w="1156763"/>
              </a:tblGrid>
              <a:tr h="2879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디도서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3" name="오른쪽 중괄호 82"/>
          <p:cNvSpPr/>
          <p:nvPr/>
        </p:nvSpPr>
        <p:spPr>
          <a:xfrm flipH="1">
            <a:off x="8353425" y="1371191"/>
            <a:ext cx="206194" cy="261505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설명선 1(강조선) 83"/>
          <p:cNvSpPr/>
          <p:nvPr/>
        </p:nvSpPr>
        <p:spPr>
          <a:xfrm>
            <a:off x="7162801" y="3801524"/>
            <a:ext cx="838182" cy="294226"/>
          </a:xfrm>
          <a:prstGeom prst="accentCallout1">
            <a:avLst>
              <a:gd name="adj1" fmla="val 30006"/>
              <a:gd name="adj2" fmla="val 104787"/>
              <a:gd name="adj3" fmla="val -384968"/>
              <a:gd name="adj4" fmla="val 13869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800" b="1" dirty="0" smtClean="0">
                <a:solidFill>
                  <a:schemeClr val="tx1"/>
                </a:solidFill>
              </a:rPr>
              <a:t>바울의 편지</a:t>
            </a:r>
            <a:endParaRPr lang="en-US" altLang="ko-KR" sz="800" b="1" dirty="0" smtClean="0">
              <a:solidFill>
                <a:schemeClr val="tx1"/>
              </a:solidFill>
            </a:endParaRPr>
          </a:p>
        </p:txBody>
      </p:sp>
      <p:sp>
        <p:nvSpPr>
          <p:cNvPr id="85" name="Text Box 229"/>
          <p:cNvSpPr txBox="1">
            <a:spLocks noChangeArrowheads="1"/>
          </p:cNvSpPr>
          <p:nvPr/>
        </p:nvSpPr>
        <p:spPr bwMode="auto">
          <a:xfrm>
            <a:off x="10819729" y="886654"/>
            <a:ext cx="1083110" cy="26161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100" b="0" dirty="0" smtClean="0">
                <a:ea typeface="휴먼둥근헤드라인" panose="02030504000101010101" pitchFamily="18" charset="-127"/>
              </a:rPr>
              <a:t>역사서</a:t>
            </a:r>
            <a:r>
              <a:rPr lang="en-US" altLang="ko-KR" sz="1100" b="0" dirty="0" smtClean="0">
                <a:ea typeface="휴먼둥근헤드라인" panose="02030504000101010101" pitchFamily="18" charset="-127"/>
              </a:rPr>
              <a:t>(1)</a:t>
            </a:r>
            <a:endParaRPr lang="ko-KR" altLang="en-US" sz="1100" b="0" dirty="0">
              <a:ea typeface="휴먼둥근헤드라인" panose="02030504000101010101" pitchFamily="18" charset="-127"/>
            </a:endParaRPr>
          </a:p>
        </p:txBody>
      </p:sp>
      <p:graphicFrame>
        <p:nvGraphicFramePr>
          <p:cNvPr id="86" name="Group 218"/>
          <p:cNvGraphicFramePr>
            <a:graphicFrameLocks noGrp="1"/>
          </p:cNvGraphicFramePr>
          <p:nvPr/>
        </p:nvGraphicFramePr>
        <p:xfrm>
          <a:off x="10818939" y="1315961"/>
          <a:ext cx="1083900" cy="263563"/>
        </p:xfrm>
        <a:graphic>
          <a:graphicData uri="http://schemas.openxmlformats.org/drawingml/2006/table">
            <a:tbl>
              <a:tblPr/>
              <a:tblGrid>
                <a:gridCol w="1083900"/>
              </a:tblGrid>
              <a:tr h="263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요한계시록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2314575" y="4867275"/>
            <a:ext cx="3273224" cy="438150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설명선 1(강조선) 33"/>
          <p:cNvSpPr/>
          <p:nvPr/>
        </p:nvSpPr>
        <p:spPr>
          <a:xfrm>
            <a:off x="5930313" y="4852556"/>
            <a:ext cx="2423112" cy="558422"/>
          </a:xfrm>
          <a:prstGeom prst="accentCallout1">
            <a:avLst>
              <a:gd name="adj1" fmla="val 57076"/>
              <a:gd name="adj2" fmla="val -3409"/>
              <a:gd name="adj3" fmla="val 69267"/>
              <a:gd name="adj4" fmla="val -1414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800" b="1" dirty="0" smtClean="0">
                <a:solidFill>
                  <a:schemeClr val="tx1"/>
                </a:solidFill>
              </a:rPr>
              <a:t>바울은 주로 </a:t>
            </a:r>
            <a:r>
              <a:rPr lang="en-US" altLang="ko-KR" sz="800" b="1" dirty="0" smtClean="0">
                <a:solidFill>
                  <a:schemeClr val="tx1"/>
                </a:solidFill>
              </a:rPr>
              <a:t>4</a:t>
            </a:r>
            <a:r>
              <a:rPr lang="ko-KR" altLang="en-US" sz="800" b="1" dirty="0" smtClean="0">
                <a:solidFill>
                  <a:schemeClr val="tx1"/>
                </a:solidFill>
              </a:rPr>
              <a:t>회에 걸쳐 지중해를 중심으로 선교여행을 떠났고</a:t>
            </a:r>
            <a:r>
              <a:rPr lang="en-US" altLang="ko-KR" sz="8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800" b="1" dirty="0" smtClean="0">
                <a:solidFill>
                  <a:schemeClr val="tx1"/>
                </a:solidFill>
              </a:rPr>
              <a:t>그 여행을 통해 세워진 교회들에게 편지를 썼음</a:t>
            </a:r>
            <a:endParaRPr lang="en-US" altLang="ko-KR" sz="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254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2018</Words>
  <Application>Microsoft Office PowerPoint</Application>
  <PresentationFormat>와이드스크린</PresentationFormat>
  <Paragraphs>575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6" baseType="lpstr">
      <vt:lpstr>HY견고딕</vt:lpstr>
      <vt:lpstr>HY목각파임B</vt:lpstr>
      <vt:lpstr>HY엽서M</vt:lpstr>
      <vt:lpstr>맑은 고딕</vt:lpstr>
      <vt:lpstr>휴먼둥근헤드라인</vt:lpstr>
      <vt:lpstr>휴먼모음T</vt:lpstr>
      <vt:lpstr>휴먼엑스포</vt:lpstr>
      <vt:lpstr>Arial</vt:lpstr>
      <vt:lpstr>Segoe UI Semibold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안식</dc:creator>
  <cp:lastModifiedBy>안식</cp:lastModifiedBy>
  <cp:revision>85</cp:revision>
  <cp:lastPrinted>2016-05-29T00:31:08Z</cp:lastPrinted>
  <dcterms:created xsi:type="dcterms:W3CDTF">2016-04-30T03:55:39Z</dcterms:created>
  <dcterms:modified xsi:type="dcterms:W3CDTF">2016-06-14T12:24:57Z</dcterms:modified>
</cp:coreProperties>
</file>